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34"/>
  </p:notesMasterIdLst>
  <p:sldIdLst>
    <p:sldId id="256" r:id="rId2"/>
    <p:sldId id="258" r:id="rId3"/>
    <p:sldId id="260" r:id="rId4"/>
    <p:sldId id="259" r:id="rId5"/>
    <p:sldId id="273" r:id="rId6"/>
    <p:sldId id="276" r:id="rId7"/>
    <p:sldId id="290" r:id="rId8"/>
    <p:sldId id="291" r:id="rId9"/>
    <p:sldId id="292" r:id="rId10"/>
    <p:sldId id="293" r:id="rId11"/>
    <p:sldId id="294" r:id="rId12"/>
    <p:sldId id="295" r:id="rId13"/>
    <p:sldId id="302" r:id="rId14"/>
    <p:sldId id="299" r:id="rId15"/>
    <p:sldId id="303" r:id="rId16"/>
    <p:sldId id="304" r:id="rId17"/>
    <p:sldId id="305" r:id="rId18"/>
    <p:sldId id="306" r:id="rId19"/>
    <p:sldId id="307" r:id="rId20"/>
    <p:sldId id="308" r:id="rId21"/>
    <p:sldId id="309" r:id="rId22"/>
    <p:sldId id="310" r:id="rId23"/>
    <p:sldId id="285" r:id="rId24"/>
    <p:sldId id="298" r:id="rId25"/>
    <p:sldId id="286" r:id="rId26"/>
    <p:sldId id="301" r:id="rId27"/>
    <p:sldId id="311" r:id="rId28"/>
    <p:sldId id="264" r:id="rId29"/>
    <p:sldId id="266" r:id="rId30"/>
    <p:sldId id="272" r:id="rId31"/>
    <p:sldId id="262" r:id="rId32"/>
    <p:sldId id="263" r:id="rId33"/>
  </p:sldIdLst>
  <p:sldSz cx="7559675" cy="1069181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CFF4"/>
    <a:srgbClr val="773D6C"/>
    <a:srgbClr val="6D3D77"/>
    <a:srgbClr val="864B91"/>
    <a:srgbClr val="4E1B2C"/>
    <a:srgbClr val="D20000"/>
    <a:srgbClr val="00838A"/>
    <a:srgbClr val="00BEC8"/>
    <a:srgbClr val="70AB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0" autoAdjust="0"/>
    <p:restoredTop sz="94660"/>
  </p:normalViewPr>
  <p:slideViewPr>
    <p:cSldViewPr snapToGrid="0">
      <p:cViewPr varScale="1">
        <p:scale>
          <a:sx n="72" d="100"/>
          <a:sy n="72" d="100"/>
        </p:scale>
        <p:origin x="3036"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5"/>
          </a:xfrm>
          <a:prstGeom prst="rect">
            <a:avLst/>
          </a:prstGeom>
        </p:spPr>
        <p:txBody>
          <a:bodyPr vert="horz" lIns="95560" tIns="47780" rIns="95560" bIns="47780" rtlCol="0"/>
          <a:lstStyle>
            <a:lvl1pPr algn="l">
              <a:defRPr sz="1300"/>
            </a:lvl1pPr>
          </a:lstStyle>
          <a:p>
            <a:endParaRPr lang="nl-NL"/>
          </a:p>
        </p:txBody>
      </p:sp>
      <p:sp>
        <p:nvSpPr>
          <p:cNvPr id="3" name="Tijdelijke aanduiding voor datum 2"/>
          <p:cNvSpPr>
            <a:spLocks noGrp="1"/>
          </p:cNvSpPr>
          <p:nvPr>
            <p:ph type="dt" idx="1"/>
          </p:nvPr>
        </p:nvSpPr>
        <p:spPr>
          <a:xfrm>
            <a:off x="3850443" y="0"/>
            <a:ext cx="2945659" cy="498055"/>
          </a:xfrm>
          <a:prstGeom prst="rect">
            <a:avLst/>
          </a:prstGeom>
        </p:spPr>
        <p:txBody>
          <a:bodyPr vert="horz" lIns="95560" tIns="47780" rIns="95560" bIns="47780" rtlCol="0"/>
          <a:lstStyle>
            <a:lvl1pPr algn="r">
              <a:defRPr sz="1300"/>
            </a:lvl1pPr>
          </a:lstStyle>
          <a:p>
            <a:fld id="{833FEE34-6FAA-422F-A1C4-D5D57B1E2F89}" type="datetimeFigureOut">
              <a:rPr lang="nl-NL" smtClean="0"/>
              <a:t>30-4-2026</a:t>
            </a:fld>
            <a:endParaRPr lang="nl-NL"/>
          </a:p>
        </p:txBody>
      </p:sp>
      <p:sp>
        <p:nvSpPr>
          <p:cNvPr id="4" name="Tijdelijke aanduiding voor dia-afbeelding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5560" tIns="47780" rIns="95560" bIns="4778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5560" tIns="47780" rIns="95560" bIns="4778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4"/>
          </a:xfrm>
          <a:prstGeom prst="rect">
            <a:avLst/>
          </a:prstGeom>
        </p:spPr>
        <p:txBody>
          <a:bodyPr vert="horz" lIns="95560" tIns="47780" rIns="95560" bIns="47780"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850443" y="9428584"/>
            <a:ext cx="2945659" cy="498054"/>
          </a:xfrm>
          <a:prstGeom prst="rect">
            <a:avLst/>
          </a:prstGeom>
        </p:spPr>
        <p:txBody>
          <a:bodyPr vert="horz" lIns="95560" tIns="47780" rIns="95560" bIns="47780" rtlCol="0" anchor="b"/>
          <a:lstStyle>
            <a:lvl1pPr algn="r">
              <a:defRPr sz="1300"/>
            </a:lvl1pPr>
          </a:lstStyle>
          <a:p>
            <a:fld id="{3B2C960D-D662-4285-AB71-0EBEA76E6D89}" type="slidenum">
              <a:rPr lang="nl-NL" smtClean="0"/>
              <a:t>‹nr.›</a:t>
            </a:fld>
            <a:endParaRPr lang="nl-NL"/>
          </a:p>
        </p:txBody>
      </p:sp>
    </p:spTree>
    <p:extLst>
      <p:ext uri="{BB962C8B-B14F-4D97-AF65-F5344CB8AC3E}">
        <p14:creationId xmlns:p14="http://schemas.microsoft.com/office/powerpoint/2010/main" val="158425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2C960D-D662-4285-AB71-0EBEA76E6D89}" type="slidenum">
              <a:rPr lang="nl-NL" smtClean="0"/>
              <a:t>1</a:t>
            </a:fld>
            <a:endParaRPr lang="nl-NL"/>
          </a:p>
        </p:txBody>
      </p:sp>
    </p:spTree>
    <p:extLst>
      <p:ext uri="{BB962C8B-B14F-4D97-AF65-F5344CB8AC3E}">
        <p14:creationId xmlns:p14="http://schemas.microsoft.com/office/powerpoint/2010/main" val="4215214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2C960D-D662-4285-AB71-0EBEA76E6D89}" type="slidenum">
              <a:rPr lang="nl-NL" smtClean="0"/>
              <a:t>2</a:t>
            </a:fld>
            <a:endParaRPr lang="nl-NL"/>
          </a:p>
        </p:txBody>
      </p:sp>
    </p:spTree>
    <p:extLst>
      <p:ext uri="{BB962C8B-B14F-4D97-AF65-F5344CB8AC3E}">
        <p14:creationId xmlns:p14="http://schemas.microsoft.com/office/powerpoint/2010/main" val="126459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2C960D-D662-4285-AB71-0EBEA76E6D89}" type="slidenum">
              <a:rPr lang="nl-NL" smtClean="0"/>
              <a:t>3</a:t>
            </a:fld>
            <a:endParaRPr lang="nl-NL"/>
          </a:p>
        </p:txBody>
      </p:sp>
    </p:spTree>
    <p:extLst>
      <p:ext uri="{BB962C8B-B14F-4D97-AF65-F5344CB8AC3E}">
        <p14:creationId xmlns:p14="http://schemas.microsoft.com/office/powerpoint/2010/main" val="384231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2C960D-D662-4285-AB71-0EBEA76E6D89}" type="slidenum">
              <a:rPr lang="nl-NL" smtClean="0"/>
              <a:t>4</a:t>
            </a:fld>
            <a:endParaRPr lang="nl-NL"/>
          </a:p>
        </p:txBody>
      </p:sp>
    </p:spTree>
    <p:extLst>
      <p:ext uri="{BB962C8B-B14F-4D97-AF65-F5344CB8AC3E}">
        <p14:creationId xmlns:p14="http://schemas.microsoft.com/office/powerpoint/2010/main" val="284507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2C960D-D662-4285-AB71-0EBEA76E6D89}" type="slidenum">
              <a:rPr lang="nl-NL" smtClean="0"/>
              <a:t>28</a:t>
            </a:fld>
            <a:endParaRPr lang="nl-NL"/>
          </a:p>
        </p:txBody>
      </p:sp>
    </p:spTree>
    <p:extLst>
      <p:ext uri="{BB962C8B-B14F-4D97-AF65-F5344CB8AC3E}">
        <p14:creationId xmlns:p14="http://schemas.microsoft.com/office/powerpoint/2010/main" val="3241781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2C960D-D662-4285-AB71-0EBEA76E6D89}" type="slidenum">
              <a:rPr lang="nl-NL" smtClean="0"/>
              <a:t>29</a:t>
            </a:fld>
            <a:endParaRPr lang="nl-NL"/>
          </a:p>
        </p:txBody>
      </p:sp>
    </p:spTree>
    <p:extLst>
      <p:ext uri="{BB962C8B-B14F-4D97-AF65-F5344CB8AC3E}">
        <p14:creationId xmlns:p14="http://schemas.microsoft.com/office/powerpoint/2010/main" val="399462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2C960D-D662-4285-AB71-0EBEA76E6D89}" type="slidenum">
              <a:rPr lang="nl-NL" smtClean="0"/>
              <a:t>30</a:t>
            </a:fld>
            <a:endParaRPr lang="nl-NL"/>
          </a:p>
        </p:txBody>
      </p:sp>
    </p:spTree>
    <p:extLst>
      <p:ext uri="{BB962C8B-B14F-4D97-AF65-F5344CB8AC3E}">
        <p14:creationId xmlns:p14="http://schemas.microsoft.com/office/powerpoint/2010/main" val="2825803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2C960D-D662-4285-AB71-0EBEA76E6D89}" type="slidenum">
              <a:rPr lang="nl-NL" smtClean="0"/>
              <a:t>31</a:t>
            </a:fld>
            <a:endParaRPr lang="nl-NL"/>
          </a:p>
        </p:txBody>
      </p:sp>
    </p:spTree>
    <p:extLst>
      <p:ext uri="{BB962C8B-B14F-4D97-AF65-F5344CB8AC3E}">
        <p14:creationId xmlns:p14="http://schemas.microsoft.com/office/powerpoint/2010/main" val="305173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2C960D-D662-4285-AB71-0EBEA76E6D89}" type="slidenum">
              <a:rPr lang="nl-NL" smtClean="0"/>
              <a:t>32</a:t>
            </a:fld>
            <a:endParaRPr lang="nl-NL"/>
          </a:p>
        </p:txBody>
      </p:sp>
    </p:spTree>
    <p:extLst>
      <p:ext uri="{BB962C8B-B14F-4D97-AF65-F5344CB8AC3E}">
        <p14:creationId xmlns:p14="http://schemas.microsoft.com/office/powerpoint/2010/main" val="138038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nl-NL"/>
              <a:t>Klik om de stijl te bewerken</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75F98F2F-0763-4EFF-B212-94142F3F9AE0}" type="datetime1">
              <a:rPr lang="nl-NL" smtClean="0"/>
              <a:t>30-4-2026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2477405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AE612C9-6A9F-447C-ABD6-B26EDDBEE6FA}" type="datetime1">
              <a:rPr lang="nl-NL" smtClean="0"/>
              <a:t>30-4-2026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1923470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5C2923E-DDB6-4FF2-A17E-C63C7E5B5F9C}" type="datetime1">
              <a:rPr lang="nl-NL" smtClean="0"/>
              <a:t>30-4-2026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3593755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D2E7BFD-0469-4CAC-AF58-E4CFBBDB8EDE}" type="datetime1">
              <a:rPr lang="nl-NL" smtClean="0"/>
              <a:t>30-4-2026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95981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nl-NL"/>
              <a:t>Klik om de stijl te bewerken</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5E231A53-0A70-4100-8D88-7E0ACB550578}" type="datetime1">
              <a:rPr lang="nl-NL" smtClean="0"/>
              <a:t>30-4-2026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324331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714E78D2-A2F2-4976-ADB7-7CA9E51BD65B}" type="datetime1">
              <a:rPr lang="nl-NL" smtClean="0"/>
              <a:t>30-4-2026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71486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nl-NL"/>
              <a:t>Klik om de stijl te bewerken</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nl-NL"/>
              <a:t>Klik om de modelstijlen te bewerken</a:t>
            </a:r>
          </a:p>
        </p:txBody>
      </p:sp>
      <p:sp>
        <p:nvSpPr>
          <p:cNvPr id="4" name="Content Placeholder 3"/>
          <p:cNvSpPr>
            <a:spLocks noGrp="1"/>
          </p:cNvSpPr>
          <p:nvPr>
            <p:ph sz="half" idx="2"/>
          </p:nvPr>
        </p:nvSpPr>
        <p:spPr>
          <a:xfrm>
            <a:off x="520713" y="3905482"/>
            <a:ext cx="3198096" cy="57443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nl-NL"/>
              <a:t>Klik om de modelstijlen te bewerken</a:t>
            </a:r>
          </a:p>
        </p:txBody>
      </p:sp>
      <p:sp>
        <p:nvSpPr>
          <p:cNvPr id="6" name="Content Placeholder 5"/>
          <p:cNvSpPr>
            <a:spLocks noGrp="1"/>
          </p:cNvSpPr>
          <p:nvPr>
            <p:ph sz="quarter" idx="4"/>
          </p:nvPr>
        </p:nvSpPr>
        <p:spPr>
          <a:xfrm>
            <a:off x="3827086" y="3905482"/>
            <a:ext cx="3213847" cy="57443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3009829-2D6D-4F72-8AFC-B10379CD6352}" type="datetime1">
              <a:rPr lang="nl-NL" smtClean="0"/>
              <a:t>30-4-2026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540811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FF9C961A-85D0-404F-A2C2-1214320793DA}" type="datetime1">
              <a:rPr lang="nl-NL" smtClean="0"/>
              <a:t>30-4-2026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965252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D38537-D2A4-43F6-A0F6-ECC6B4975954}" type="datetime1">
              <a:rPr lang="nl-NL" smtClean="0"/>
              <a:t>30-4-2026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65195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nl-NL"/>
              <a:t>Klik om de stijl te bewerken</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nl-NL"/>
              <a:t>Klik om de modelstijlen te bewerken</a:t>
            </a:r>
          </a:p>
        </p:txBody>
      </p:sp>
      <p:sp>
        <p:nvSpPr>
          <p:cNvPr id="5" name="Date Placeholder 4"/>
          <p:cNvSpPr>
            <a:spLocks noGrp="1"/>
          </p:cNvSpPr>
          <p:nvPr>
            <p:ph type="dt" sz="half" idx="10"/>
          </p:nvPr>
        </p:nvSpPr>
        <p:spPr/>
        <p:txBody>
          <a:bodyPr/>
          <a:lstStyle/>
          <a:p>
            <a:fld id="{A5AB7E74-25FD-4ADE-802B-DC86811A60F9}" type="datetime1">
              <a:rPr lang="nl-NL" smtClean="0"/>
              <a:t>30-4-2026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3413495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nl-NL"/>
              <a:t>Klik om de stijl te bewerken</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nl-NL"/>
              <a:t>Klik om de modelstijlen te bewerken</a:t>
            </a:r>
          </a:p>
        </p:txBody>
      </p:sp>
      <p:sp>
        <p:nvSpPr>
          <p:cNvPr id="5" name="Date Placeholder 4"/>
          <p:cNvSpPr>
            <a:spLocks noGrp="1"/>
          </p:cNvSpPr>
          <p:nvPr>
            <p:ph type="dt" sz="half" idx="10"/>
          </p:nvPr>
        </p:nvSpPr>
        <p:spPr/>
        <p:txBody>
          <a:bodyPr/>
          <a:lstStyle/>
          <a:p>
            <a:fld id="{36DD4FE3-8D4F-43F5-9962-80420CA802B0}" type="datetime1">
              <a:rPr lang="nl-NL" smtClean="0"/>
              <a:t>30-4-2026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D7082F2-C967-4DDE-B95A-EB6121FE5756}" type="slidenum">
              <a:rPr lang="nl-NL" smtClean="0"/>
              <a:t>‹nr.›</a:t>
            </a:fld>
            <a:endParaRPr lang="nl-NL"/>
          </a:p>
        </p:txBody>
      </p:sp>
    </p:spTree>
    <p:extLst>
      <p:ext uri="{BB962C8B-B14F-4D97-AF65-F5344CB8AC3E}">
        <p14:creationId xmlns:p14="http://schemas.microsoft.com/office/powerpoint/2010/main" val="16923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391A5B55-DD69-417E-B054-10C3796DB19B}" type="datetime1">
              <a:rPr lang="nl-NL" smtClean="0"/>
              <a:t>30-4-2026</a:t>
            </a:fld>
            <a:endParaRPr lang="nl-NL"/>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0D7082F2-C967-4DDE-B95A-EB6121FE5756}" type="slidenum">
              <a:rPr lang="nl-NL" smtClean="0"/>
              <a:t>‹nr.›</a:t>
            </a:fld>
            <a:endParaRPr lang="nl-NL"/>
          </a:p>
        </p:txBody>
      </p:sp>
    </p:spTree>
    <p:extLst>
      <p:ext uri="{BB962C8B-B14F-4D97-AF65-F5344CB8AC3E}">
        <p14:creationId xmlns:p14="http://schemas.microsoft.com/office/powerpoint/2010/main" val="20077159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kstvak 5"/>
          <p:cNvSpPr txBox="1"/>
          <p:nvPr/>
        </p:nvSpPr>
        <p:spPr>
          <a:xfrm>
            <a:off x="2083046" y="4867448"/>
            <a:ext cx="3387090" cy="56457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400"/>
              </a:lnSpc>
              <a:spcAft>
                <a:spcPts val="0"/>
              </a:spcAft>
            </a:pPr>
            <a:r>
              <a:rPr lang="nl-NL" sz="1050" dirty="0">
                <a:solidFill>
                  <a:srgbClr val="FF0000"/>
                </a:solidFill>
                <a:effectLst/>
                <a:ea typeface="Times New Roman" panose="02020603050405020304" pitchFamily="18" charset="0"/>
                <a:cs typeface="Times New Roman" panose="02020603050405020304" pitchFamily="18" charset="0"/>
              </a:rPr>
              <a:t>Foto invoegen via tabblad hulpmiddelen voor tekenen, </a:t>
            </a:r>
            <a:endParaRPr lang="nl-NL" sz="1050" dirty="0">
              <a:effectLst/>
              <a:ea typeface="Times New Roman" panose="02020603050405020304" pitchFamily="18" charset="0"/>
              <a:cs typeface="Times New Roman" panose="02020603050405020304" pitchFamily="18" charset="0"/>
            </a:endParaRPr>
          </a:p>
          <a:p>
            <a:pPr algn="ctr">
              <a:lnSpc>
                <a:spcPts val="1400"/>
              </a:lnSpc>
              <a:spcAft>
                <a:spcPts val="0"/>
              </a:spcAft>
            </a:pPr>
            <a:r>
              <a:rPr lang="nl-NL" sz="1050" dirty="0">
                <a:solidFill>
                  <a:srgbClr val="FF0000"/>
                </a:solidFill>
                <a:effectLst/>
                <a:ea typeface="Times New Roman" panose="02020603050405020304" pitchFamily="18" charset="0"/>
                <a:cs typeface="Times New Roman" panose="02020603050405020304" pitchFamily="18" charset="0"/>
              </a:rPr>
              <a:t>opvullen van vorm, afbeelding, afbeelding selecteren</a:t>
            </a:r>
            <a:endParaRPr lang="nl-NL" sz="1050" dirty="0">
              <a:effectLst/>
              <a:ea typeface="Times New Roman" panose="02020603050405020304" pitchFamily="18" charset="0"/>
              <a:cs typeface="Times New Roman" panose="02020603050405020304" pitchFamily="18" charset="0"/>
            </a:endParaRPr>
          </a:p>
        </p:txBody>
      </p:sp>
      <p:pic>
        <p:nvPicPr>
          <p:cNvPr id="18" name="Afbeelding 1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3221761"/>
            <a:ext cx="7559673" cy="5039782"/>
          </a:xfrm>
          <a:prstGeom prst="rect">
            <a:avLst/>
          </a:prstGeom>
        </p:spPr>
      </p:pic>
      <p:sp>
        <p:nvSpPr>
          <p:cNvPr id="4" name="Rechthoek 3"/>
          <p:cNvSpPr/>
          <p:nvPr/>
        </p:nvSpPr>
        <p:spPr>
          <a:xfrm>
            <a:off x="0" y="8261544"/>
            <a:ext cx="7559675" cy="2430269"/>
          </a:xfrm>
          <a:prstGeom prst="rect">
            <a:avLst/>
          </a:prstGeom>
          <a:solidFill>
            <a:srgbClr val="773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333435" y="8838975"/>
            <a:ext cx="4549422" cy="1107996"/>
          </a:xfrm>
          <a:prstGeom prst="rect">
            <a:avLst/>
          </a:prstGeom>
          <a:noFill/>
        </p:spPr>
        <p:txBody>
          <a:bodyPr wrap="square" rtlCol="0">
            <a:spAutoFit/>
          </a:bodyPr>
          <a:lstStyle/>
          <a:p>
            <a:r>
              <a:rPr lang="nl-NL" sz="6600" dirty="0">
                <a:solidFill>
                  <a:srgbClr val="86CFF4"/>
                </a:solidFill>
                <a:latin typeface="ISOCPEUR" panose="020B0604020202020204" pitchFamily="34" charset="0"/>
                <a:cs typeface="Andalus" panose="02020603050405020304" pitchFamily="18" charset="-78"/>
              </a:rPr>
              <a:t>-</a:t>
            </a:r>
            <a:r>
              <a:rPr lang="nl-NL" dirty="0">
                <a:solidFill>
                  <a:srgbClr val="86CFF4"/>
                </a:solidFill>
              </a:rPr>
              <a:t> </a:t>
            </a:r>
            <a:r>
              <a:rPr lang="nl-NL" sz="3600" i="1" dirty="0">
                <a:solidFill>
                  <a:schemeClr val="bg1"/>
                </a:solidFill>
                <a:latin typeface="+mj-lt"/>
              </a:rPr>
              <a:t>6216 NZ Maastricht</a:t>
            </a:r>
            <a:endParaRPr lang="nl-NL" i="1" dirty="0">
              <a:solidFill>
                <a:schemeClr val="bg1"/>
              </a:solidFill>
              <a:latin typeface="+mj-lt"/>
            </a:endParaRPr>
          </a:p>
        </p:txBody>
      </p:sp>
      <p:sp>
        <p:nvSpPr>
          <p:cNvPr id="8" name="Tijdelijke aanduiding voor dianummer 7"/>
          <p:cNvSpPr>
            <a:spLocks noGrp="1"/>
          </p:cNvSpPr>
          <p:nvPr>
            <p:ph type="sldNum" sz="quarter" idx="12"/>
          </p:nvPr>
        </p:nvSpPr>
        <p:spPr/>
        <p:txBody>
          <a:bodyPr/>
          <a:lstStyle/>
          <a:p>
            <a:fld id="{0D7082F2-C967-4DDE-B95A-EB6121FE5756}" type="slidenum">
              <a:rPr lang="nl-NL" smtClean="0"/>
              <a:t>1</a:t>
            </a:fld>
            <a:endParaRPr lang="nl-NL" dirty="0"/>
          </a:p>
        </p:txBody>
      </p:sp>
      <p:sp>
        <p:nvSpPr>
          <p:cNvPr id="3" name="Ondertitel 2"/>
          <p:cNvSpPr>
            <a:spLocks noGrp="1"/>
          </p:cNvSpPr>
          <p:nvPr>
            <p:ph type="subTitle" idx="1"/>
          </p:nvPr>
        </p:nvSpPr>
        <p:spPr>
          <a:xfrm>
            <a:off x="333435" y="8784384"/>
            <a:ext cx="6568954" cy="723902"/>
          </a:xfrm>
        </p:spPr>
        <p:txBody>
          <a:bodyPr>
            <a:noAutofit/>
          </a:bodyPr>
          <a:lstStyle/>
          <a:p>
            <a:pPr algn="l"/>
            <a:r>
              <a:rPr lang="nl-NL" sz="2800" b="1" dirty="0">
                <a:solidFill>
                  <a:schemeClr val="bg1"/>
                </a:solidFill>
                <a:latin typeface="Malgun Gothic" panose="020B0503020000020004" pitchFamily="34" charset="-127"/>
                <a:ea typeface="Malgun Gothic" panose="020B0503020000020004" pitchFamily="34" charset="-127"/>
                <a:cs typeface="Khmer UI" panose="020B0502040204020203" pitchFamily="34" charset="0"/>
              </a:rPr>
              <a:t>Glazeniersdreef 68</a:t>
            </a:r>
          </a:p>
        </p:txBody>
      </p:sp>
      <p:pic>
        <p:nvPicPr>
          <p:cNvPr id="14" name="Afbeelding 1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51000"/>
                    </a14:imgEffect>
                  </a14:imgLayer>
                </a14:imgProps>
              </a:ext>
              <a:ext uri="{28A0092B-C50C-407E-A947-70E740481C1C}">
                <a14:useLocalDpi xmlns:a14="http://schemas.microsoft.com/office/drawing/2010/main" val="0"/>
              </a:ext>
            </a:extLst>
          </a:blip>
          <a:srcRect b="17676"/>
          <a:stretch/>
        </p:blipFill>
        <p:spPr>
          <a:xfrm>
            <a:off x="5470136" y="334673"/>
            <a:ext cx="1902268" cy="1926355"/>
          </a:xfrm>
          <a:prstGeom prst="rect">
            <a:avLst/>
          </a:prstGeom>
          <a:noFill/>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pic>
      <p:sp>
        <p:nvSpPr>
          <p:cNvPr id="11" name="Rechthoek 10"/>
          <p:cNvSpPr/>
          <p:nvPr/>
        </p:nvSpPr>
        <p:spPr>
          <a:xfrm>
            <a:off x="-3247" y="2699657"/>
            <a:ext cx="7562922" cy="522104"/>
          </a:xfrm>
          <a:prstGeom prst="rect">
            <a:avLst/>
          </a:prstGeom>
          <a:solidFill>
            <a:srgbClr val="86CF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5746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10</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9315" y="893854"/>
            <a:ext cx="6577584" cy="4385056"/>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rcRect t="46" b="46"/>
          <a:stretch/>
        </p:blipFill>
        <p:spPr>
          <a:xfrm>
            <a:off x="459315" y="5524673"/>
            <a:ext cx="6577584" cy="4380992"/>
          </a:xfrm>
          <a:prstGeom prst="rect">
            <a:avLst/>
          </a:prstGeom>
        </p:spPr>
      </p:pic>
    </p:spTree>
    <p:extLst>
      <p:ext uri="{BB962C8B-B14F-4D97-AF65-F5344CB8AC3E}">
        <p14:creationId xmlns:p14="http://schemas.microsoft.com/office/powerpoint/2010/main" val="67648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11</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rcRect l="3854" r="3986"/>
          <a:stretch>
            <a:fillRect/>
          </a:stretch>
        </p:blipFill>
        <p:spPr>
          <a:xfrm>
            <a:off x="462362" y="895886"/>
            <a:ext cx="6571487" cy="4380992"/>
          </a:xfrm>
          <a:prstGeom prst="rect">
            <a:avLst/>
          </a:prstGeom>
        </p:spPr>
      </p:pic>
      <p:pic>
        <p:nvPicPr>
          <p:cNvPr id="3" name="Afbeelding 2">
            <a:extLst>
              <a:ext uri="{FF2B5EF4-FFF2-40B4-BE49-F238E27FC236}">
                <a16:creationId xmlns:a16="http://schemas.microsoft.com/office/drawing/2014/main" id="{A2E218C4-68BF-CA65-A21C-603C164D81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2363" y="5528736"/>
            <a:ext cx="6571488" cy="4380993"/>
          </a:xfrm>
          <a:prstGeom prst="rect">
            <a:avLst/>
          </a:prstGeom>
        </p:spPr>
      </p:pic>
    </p:spTree>
    <p:extLst>
      <p:ext uri="{BB962C8B-B14F-4D97-AF65-F5344CB8AC3E}">
        <p14:creationId xmlns:p14="http://schemas.microsoft.com/office/powerpoint/2010/main" val="1601435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12</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9315" y="893854"/>
            <a:ext cx="6577584" cy="4385056"/>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9315" y="5522641"/>
            <a:ext cx="6577584" cy="4385056"/>
          </a:xfrm>
          <a:prstGeom prst="rect">
            <a:avLst/>
          </a:prstGeom>
        </p:spPr>
      </p:pic>
    </p:spTree>
    <p:extLst>
      <p:ext uri="{BB962C8B-B14F-4D97-AF65-F5344CB8AC3E}">
        <p14:creationId xmlns:p14="http://schemas.microsoft.com/office/powerpoint/2010/main" val="2000585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13</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9315" y="893854"/>
            <a:ext cx="6577584" cy="4385056"/>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9315" y="5522641"/>
            <a:ext cx="6577584" cy="4385056"/>
          </a:xfrm>
          <a:prstGeom prst="rect">
            <a:avLst/>
          </a:prstGeom>
        </p:spPr>
      </p:pic>
    </p:spTree>
    <p:extLst>
      <p:ext uri="{BB962C8B-B14F-4D97-AF65-F5344CB8AC3E}">
        <p14:creationId xmlns:p14="http://schemas.microsoft.com/office/powerpoint/2010/main" val="647084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14</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9315" y="5522641"/>
            <a:ext cx="6577584" cy="4385056"/>
          </a:xfrm>
          <a:prstGeom prst="rect">
            <a:avLst/>
          </a:prstGeom>
        </p:spPr>
      </p:pic>
    </p:spTree>
    <p:extLst>
      <p:ext uri="{BB962C8B-B14F-4D97-AF65-F5344CB8AC3E}">
        <p14:creationId xmlns:p14="http://schemas.microsoft.com/office/powerpoint/2010/main" val="872570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2F6A1-0DE1-11DC-A3D8-1397C9BDFA1B}"/>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845C3BB-40D2-FCC1-ED45-8AAC0CF3AB53}"/>
              </a:ext>
            </a:extLst>
          </p:cNvPr>
          <p:cNvSpPr>
            <a:spLocks noGrp="1"/>
          </p:cNvSpPr>
          <p:nvPr>
            <p:ph type="sldNum" sz="quarter" idx="12"/>
          </p:nvPr>
        </p:nvSpPr>
        <p:spPr/>
        <p:txBody>
          <a:bodyPr/>
          <a:lstStyle/>
          <a:p>
            <a:fld id="{0D7082F2-C967-4DDE-B95A-EB6121FE5756}" type="slidenum">
              <a:rPr lang="nl-NL" smtClean="0"/>
              <a:t>15</a:t>
            </a:fld>
            <a:endParaRPr lang="nl-NL"/>
          </a:p>
        </p:txBody>
      </p:sp>
      <p:pic>
        <p:nvPicPr>
          <p:cNvPr id="5" name="Afbeelding 4">
            <a:extLst>
              <a:ext uri="{FF2B5EF4-FFF2-40B4-BE49-F238E27FC236}">
                <a16:creationId xmlns:a16="http://schemas.microsoft.com/office/drawing/2014/main" id="{38D30017-AAAC-AC2C-DEB3-3BDD407D42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a:extLst>
              <a:ext uri="{FF2B5EF4-FFF2-40B4-BE49-F238E27FC236}">
                <a16:creationId xmlns:a16="http://schemas.microsoft.com/office/drawing/2014/main" id="{5C84CE7C-00E3-6D19-FFFC-3BF863D1B922}"/>
              </a:ext>
            </a:extLst>
          </p:cNvPr>
          <p:cNvPicPr>
            <a:picLocks noChangeAspect="1"/>
          </p:cNvPicPr>
          <p:nvPr/>
        </p:nvPicPr>
        <p:blipFill>
          <a:blip r:embed="rId3" cstate="print">
            <a:extLst>
              <a:ext uri="{28A0092B-C50C-407E-A947-70E740481C1C}">
                <a14:useLocalDpi xmlns:a14="http://schemas.microsoft.com/office/drawing/2010/main" val="0"/>
              </a:ext>
            </a:extLst>
          </a:blip>
          <a:srcRect l="3695" r="3626"/>
          <a:stretch>
            <a:fillRect/>
          </a:stretch>
        </p:blipFill>
        <p:spPr>
          <a:xfrm>
            <a:off x="456267" y="5522641"/>
            <a:ext cx="6583680" cy="4385056"/>
          </a:xfrm>
          <a:prstGeom prst="rect">
            <a:avLst/>
          </a:prstGeom>
        </p:spPr>
      </p:pic>
    </p:spTree>
    <p:extLst>
      <p:ext uri="{BB962C8B-B14F-4D97-AF65-F5344CB8AC3E}">
        <p14:creationId xmlns:p14="http://schemas.microsoft.com/office/powerpoint/2010/main" val="4251007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53DF4-FC33-8A05-AA3C-08B4A199D076}"/>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ADD404DC-80E8-0409-CCC2-FC3BB7F15F9E}"/>
              </a:ext>
            </a:extLst>
          </p:cNvPr>
          <p:cNvSpPr>
            <a:spLocks noGrp="1"/>
          </p:cNvSpPr>
          <p:nvPr>
            <p:ph type="sldNum" sz="quarter" idx="12"/>
          </p:nvPr>
        </p:nvSpPr>
        <p:spPr/>
        <p:txBody>
          <a:bodyPr/>
          <a:lstStyle/>
          <a:p>
            <a:fld id="{0D7082F2-C967-4DDE-B95A-EB6121FE5756}" type="slidenum">
              <a:rPr lang="nl-NL" smtClean="0"/>
              <a:t>16</a:t>
            </a:fld>
            <a:endParaRPr lang="nl-NL"/>
          </a:p>
        </p:txBody>
      </p:sp>
      <p:pic>
        <p:nvPicPr>
          <p:cNvPr id="5" name="Afbeelding 4">
            <a:extLst>
              <a:ext uri="{FF2B5EF4-FFF2-40B4-BE49-F238E27FC236}">
                <a16:creationId xmlns:a16="http://schemas.microsoft.com/office/drawing/2014/main" id="{C2F8DBC7-1703-7CBC-1E0E-527C8E30A8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a:extLst>
              <a:ext uri="{FF2B5EF4-FFF2-40B4-BE49-F238E27FC236}">
                <a16:creationId xmlns:a16="http://schemas.microsoft.com/office/drawing/2014/main" id="{02A2CDC4-9217-FB3D-AD34-3E1DC43A38E4}"/>
              </a:ext>
            </a:extLst>
          </p:cNvPr>
          <p:cNvPicPr>
            <a:picLocks noChangeAspect="1"/>
          </p:cNvPicPr>
          <p:nvPr/>
        </p:nvPicPr>
        <p:blipFill>
          <a:blip r:embed="rId3" cstate="print">
            <a:extLst>
              <a:ext uri="{28A0092B-C50C-407E-A947-70E740481C1C}">
                <a14:useLocalDpi xmlns:a14="http://schemas.microsoft.com/office/drawing/2010/main" val="0"/>
              </a:ext>
            </a:extLst>
          </a:blip>
          <a:srcRect t="46" b="46"/>
          <a:stretch/>
        </p:blipFill>
        <p:spPr>
          <a:xfrm>
            <a:off x="456267" y="5522641"/>
            <a:ext cx="6583680" cy="4385056"/>
          </a:xfrm>
          <a:prstGeom prst="rect">
            <a:avLst/>
          </a:prstGeom>
        </p:spPr>
      </p:pic>
    </p:spTree>
    <p:extLst>
      <p:ext uri="{BB962C8B-B14F-4D97-AF65-F5344CB8AC3E}">
        <p14:creationId xmlns:p14="http://schemas.microsoft.com/office/powerpoint/2010/main" val="1849045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A5FCA-44F7-2294-2C7E-F29813502601}"/>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ACD1484-48BC-1AD6-4E6C-06AB514F80D1}"/>
              </a:ext>
            </a:extLst>
          </p:cNvPr>
          <p:cNvSpPr>
            <a:spLocks noGrp="1"/>
          </p:cNvSpPr>
          <p:nvPr>
            <p:ph type="sldNum" sz="quarter" idx="12"/>
          </p:nvPr>
        </p:nvSpPr>
        <p:spPr/>
        <p:txBody>
          <a:bodyPr/>
          <a:lstStyle/>
          <a:p>
            <a:fld id="{0D7082F2-C967-4DDE-B95A-EB6121FE5756}" type="slidenum">
              <a:rPr lang="nl-NL" smtClean="0"/>
              <a:t>17</a:t>
            </a:fld>
            <a:endParaRPr lang="nl-NL"/>
          </a:p>
        </p:txBody>
      </p:sp>
      <p:pic>
        <p:nvPicPr>
          <p:cNvPr id="5" name="Afbeelding 4">
            <a:extLst>
              <a:ext uri="{FF2B5EF4-FFF2-40B4-BE49-F238E27FC236}">
                <a16:creationId xmlns:a16="http://schemas.microsoft.com/office/drawing/2014/main" id="{304B1567-BF67-4C74-4D0D-FC22ABE75A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a:extLst>
              <a:ext uri="{FF2B5EF4-FFF2-40B4-BE49-F238E27FC236}">
                <a16:creationId xmlns:a16="http://schemas.microsoft.com/office/drawing/2014/main" id="{9674C40F-EBD4-9F1E-C7FF-06A23B407514}"/>
              </a:ext>
            </a:extLst>
          </p:cNvPr>
          <p:cNvPicPr>
            <a:picLocks noChangeAspect="1"/>
          </p:cNvPicPr>
          <p:nvPr/>
        </p:nvPicPr>
        <p:blipFill>
          <a:blip r:embed="rId3" cstate="print">
            <a:extLst>
              <a:ext uri="{28A0092B-C50C-407E-A947-70E740481C1C}">
                <a14:useLocalDpi xmlns:a14="http://schemas.microsoft.com/office/drawing/2010/main" val="0"/>
              </a:ext>
            </a:extLst>
          </a:blip>
          <a:srcRect t="46" b="46"/>
          <a:stretch/>
        </p:blipFill>
        <p:spPr>
          <a:xfrm>
            <a:off x="456267" y="5522641"/>
            <a:ext cx="6583680" cy="4385056"/>
          </a:xfrm>
          <a:prstGeom prst="rect">
            <a:avLst/>
          </a:prstGeom>
        </p:spPr>
      </p:pic>
    </p:spTree>
    <p:extLst>
      <p:ext uri="{BB962C8B-B14F-4D97-AF65-F5344CB8AC3E}">
        <p14:creationId xmlns:p14="http://schemas.microsoft.com/office/powerpoint/2010/main" val="2195380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15FE-DF52-0F2E-6952-B3476FBECD35}"/>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958EA7E-AEE9-02BC-4292-E94D9DBFB96C}"/>
              </a:ext>
            </a:extLst>
          </p:cNvPr>
          <p:cNvSpPr>
            <a:spLocks noGrp="1"/>
          </p:cNvSpPr>
          <p:nvPr>
            <p:ph type="sldNum" sz="quarter" idx="12"/>
          </p:nvPr>
        </p:nvSpPr>
        <p:spPr/>
        <p:txBody>
          <a:bodyPr/>
          <a:lstStyle/>
          <a:p>
            <a:fld id="{0D7082F2-C967-4DDE-B95A-EB6121FE5756}" type="slidenum">
              <a:rPr lang="nl-NL" smtClean="0"/>
              <a:t>18</a:t>
            </a:fld>
            <a:endParaRPr lang="nl-NL"/>
          </a:p>
        </p:txBody>
      </p:sp>
      <p:pic>
        <p:nvPicPr>
          <p:cNvPr id="5" name="Afbeelding 4">
            <a:extLst>
              <a:ext uri="{FF2B5EF4-FFF2-40B4-BE49-F238E27FC236}">
                <a16:creationId xmlns:a16="http://schemas.microsoft.com/office/drawing/2014/main" id="{57254E49-58DE-A8D4-1BA2-CAC55E9A78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a:extLst>
              <a:ext uri="{FF2B5EF4-FFF2-40B4-BE49-F238E27FC236}">
                <a16:creationId xmlns:a16="http://schemas.microsoft.com/office/drawing/2014/main" id="{7CA608BC-3ED3-3A12-DEC1-04093F22C94E}"/>
              </a:ext>
            </a:extLst>
          </p:cNvPr>
          <p:cNvPicPr>
            <a:picLocks noChangeAspect="1"/>
          </p:cNvPicPr>
          <p:nvPr/>
        </p:nvPicPr>
        <p:blipFill>
          <a:blip r:embed="rId3" cstate="print">
            <a:extLst>
              <a:ext uri="{28A0092B-C50C-407E-A947-70E740481C1C}">
                <a14:useLocalDpi xmlns:a14="http://schemas.microsoft.com/office/drawing/2010/main" val="0"/>
              </a:ext>
            </a:extLst>
          </a:blip>
          <a:srcRect t="46" b="46"/>
          <a:stretch/>
        </p:blipFill>
        <p:spPr>
          <a:xfrm>
            <a:off x="456267" y="5522641"/>
            <a:ext cx="6583680" cy="4385056"/>
          </a:xfrm>
          <a:prstGeom prst="rect">
            <a:avLst/>
          </a:prstGeom>
        </p:spPr>
      </p:pic>
    </p:spTree>
    <p:extLst>
      <p:ext uri="{BB962C8B-B14F-4D97-AF65-F5344CB8AC3E}">
        <p14:creationId xmlns:p14="http://schemas.microsoft.com/office/powerpoint/2010/main" val="165781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F92E7-9E3E-C37C-5E82-FE713E2766E0}"/>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91F11E5-997A-CC3B-F79D-AB76DC2E131D}"/>
              </a:ext>
            </a:extLst>
          </p:cNvPr>
          <p:cNvSpPr>
            <a:spLocks noGrp="1"/>
          </p:cNvSpPr>
          <p:nvPr>
            <p:ph type="sldNum" sz="quarter" idx="12"/>
          </p:nvPr>
        </p:nvSpPr>
        <p:spPr/>
        <p:txBody>
          <a:bodyPr/>
          <a:lstStyle/>
          <a:p>
            <a:fld id="{0D7082F2-C967-4DDE-B95A-EB6121FE5756}" type="slidenum">
              <a:rPr lang="nl-NL" smtClean="0"/>
              <a:t>19</a:t>
            </a:fld>
            <a:endParaRPr lang="nl-NL"/>
          </a:p>
        </p:txBody>
      </p:sp>
      <p:pic>
        <p:nvPicPr>
          <p:cNvPr id="5" name="Afbeelding 4">
            <a:extLst>
              <a:ext uri="{FF2B5EF4-FFF2-40B4-BE49-F238E27FC236}">
                <a16:creationId xmlns:a16="http://schemas.microsoft.com/office/drawing/2014/main" id="{6A3020BE-766B-E93E-15D8-9EF164FB692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a:extLst>
              <a:ext uri="{FF2B5EF4-FFF2-40B4-BE49-F238E27FC236}">
                <a16:creationId xmlns:a16="http://schemas.microsoft.com/office/drawing/2014/main" id="{8FEB51FB-B681-4CF6-256B-4184E33B4659}"/>
              </a:ext>
            </a:extLst>
          </p:cNvPr>
          <p:cNvPicPr>
            <a:picLocks noChangeAspect="1"/>
          </p:cNvPicPr>
          <p:nvPr/>
        </p:nvPicPr>
        <p:blipFill>
          <a:blip r:embed="rId3" cstate="print">
            <a:extLst>
              <a:ext uri="{28A0092B-C50C-407E-A947-70E740481C1C}">
                <a14:useLocalDpi xmlns:a14="http://schemas.microsoft.com/office/drawing/2010/main" val="0"/>
              </a:ext>
            </a:extLst>
          </a:blip>
          <a:srcRect t="46" b="46"/>
          <a:stretch/>
        </p:blipFill>
        <p:spPr>
          <a:xfrm>
            <a:off x="456267" y="5522641"/>
            <a:ext cx="6583680" cy="4385056"/>
          </a:xfrm>
          <a:prstGeom prst="rect">
            <a:avLst/>
          </a:prstGeom>
        </p:spPr>
      </p:pic>
    </p:spTree>
    <p:extLst>
      <p:ext uri="{BB962C8B-B14F-4D97-AF65-F5344CB8AC3E}">
        <p14:creationId xmlns:p14="http://schemas.microsoft.com/office/powerpoint/2010/main" val="367782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5728" y="388620"/>
            <a:ext cx="6001370" cy="503202"/>
          </a:xfrm>
        </p:spPr>
        <p:txBody>
          <a:bodyPr>
            <a:normAutofit/>
          </a:bodyPr>
          <a:lstStyle/>
          <a:p>
            <a:r>
              <a:rPr lang="nl-NL" sz="2000" b="1" dirty="0">
                <a:solidFill>
                  <a:srgbClr val="6D3D77"/>
                </a:solidFill>
                <a:latin typeface="Malgun Gothic" panose="020B0503020000020004" pitchFamily="34" charset="-127"/>
                <a:ea typeface="Malgun Gothic" panose="020B0503020000020004" pitchFamily="34" charset="-127"/>
              </a:rPr>
              <a:t>Introductie</a:t>
            </a:r>
            <a:endParaRPr lang="nl-NL" b="1" dirty="0">
              <a:solidFill>
                <a:srgbClr val="6D3D77"/>
              </a:solidFill>
              <a:latin typeface="Malgun Gothic" panose="020B0503020000020004" pitchFamily="34" charset="-127"/>
              <a:ea typeface="Malgun Gothic" panose="020B0503020000020004" pitchFamily="34" charset="-127"/>
            </a:endParaRPr>
          </a:p>
        </p:txBody>
      </p:sp>
      <p:sp>
        <p:nvSpPr>
          <p:cNvPr id="3" name="Tijdelijke aanduiding voor inhoud 2"/>
          <p:cNvSpPr>
            <a:spLocks noGrp="1"/>
          </p:cNvSpPr>
          <p:nvPr>
            <p:ph idx="1"/>
          </p:nvPr>
        </p:nvSpPr>
        <p:spPr>
          <a:xfrm>
            <a:off x="2778095" y="2442412"/>
            <a:ext cx="4261854" cy="7187646"/>
          </a:xfrm>
        </p:spPr>
        <p:txBody>
          <a:bodyPr>
            <a:normAutofit/>
          </a:bodyPr>
          <a:lstStyle/>
          <a:p>
            <a:pPr marL="0" indent="0">
              <a:lnSpc>
                <a:spcPts val="1500"/>
              </a:lnSpc>
              <a:buNone/>
            </a:pPr>
            <a:r>
              <a:rPr lang="nl-NL" sz="1000" dirty="0">
                <a:latin typeface="Trebuchet MS" panose="020B0603020202020204" pitchFamily="34" charset="0"/>
                <a:ea typeface="Malgun Gothic" panose="020B0503020000020004" pitchFamily="34" charset="-127"/>
              </a:rPr>
              <a:t>AMH Makelaars bestaat al ruim 70 jaar en daar zijn we trots op! Ruim 70 jaar staan wij bekend om onze optimale en realistische prijsstelling. Door ervaring, actuele kennis van de lokale woningmarkt en goede relaties schatten we elke straat en woning op juiste waarde.</a:t>
            </a:r>
            <a:endParaRPr lang="nl-NL" sz="1100" dirty="0">
              <a:latin typeface="Trebuchet MS" panose="020B0603020202020204" pitchFamily="34" charset="0"/>
              <a:ea typeface="Malgun Gothic" panose="020B0503020000020004" pitchFamily="34" charset="-127"/>
            </a:endParaRPr>
          </a:p>
          <a:p>
            <a:pPr marL="0" indent="0">
              <a:lnSpc>
                <a:spcPts val="1500"/>
              </a:lnSpc>
              <a:buNone/>
            </a:pPr>
            <a:br>
              <a:rPr lang="nl-NL" sz="1100" b="1" i="1" dirty="0">
                <a:solidFill>
                  <a:srgbClr val="773D6C"/>
                </a:solidFill>
                <a:latin typeface="Trebuchet MS" panose="020B0603020202020204" pitchFamily="34" charset="0"/>
                <a:ea typeface="Malgun Gothic" panose="020B0503020000020004" pitchFamily="34" charset="-127"/>
              </a:rPr>
            </a:br>
            <a:r>
              <a:rPr lang="nl-NL" sz="2000" b="1" i="1" dirty="0">
                <a:solidFill>
                  <a:srgbClr val="773D6C"/>
                </a:solidFill>
                <a:ea typeface="Malgun Gothic" panose="020B0503020000020004" pitchFamily="34" charset="-127"/>
              </a:rPr>
              <a:t>Wij weten wat er vandaag en morgen speelt.</a:t>
            </a:r>
            <a:endParaRPr lang="nl-NL" sz="1100" b="1" dirty="0">
              <a:solidFill>
                <a:srgbClr val="773D6C"/>
              </a:solidFill>
              <a:latin typeface="Trebuchet MS" panose="020B0603020202020204" pitchFamily="34" charset="0"/>
              <a:ea typeface="Malgun Gothic" panose="020B0503020000020004" pitchFamily="34" charset="-127"/>
            </a:endParaRPr>
          </a:p>
          <a:p>
            <a:pPr marL="0" indent="0">
              <a:lnSpc>
                <a:spcPts val="1500"/>
              </a:lnSpc>
              <a:buNone/>
            </a:pPr>
            <a:br>
              <a:rPr lang="nl-NL" sz="1000" dirty="0">
                <a:latin typeface="Malgun Gothic" panose="020B0503020000020004" pitchFamily="34" charset="-127"/>
                <a:ea typeface="Malgun Gothic" panose="020B0503020000020004" pitchFamily="34" charset="-127"/>
              </a:rPr>
            </a:br>
            <a:r>
              <a:rPr lang="nl-NL" sz="1000" dirty="0">
                <a:latin typeface="Trebuchet MS" panose="020B0603020202020204" pitchFamily="34" charset="0"/>
                <a:ea typeface="Malgun Gothic" panose="020B0503020000020004" pitchFamily="34" charset="-127"/>
              </a:rPr>
              <a:t>In de prachtigste wijken van Maastricht is niemand zo goed thuis als wij dat zijn, wij zijn daarom al meer dan 70 jaar een begrip in Maastricht en omgeving. Ook in omliggende gebieden aan de rand van Maastricht zoals Meerssen, Bunde, Margraten, Cadier en Keer en Eijsden zijn wij als actief makelaar in deze omgeving bekend met de ontwikkelingen. Goed onderbouwde en realistische vraagprijzen en een persoonlijke en heldere aanpak zorgen voor tevreden klanten.</a:t>
            </a:r>
            <a:br>
              <a:rPr lang="nl-NL" sz="1000" dirty="0">
                <a:latin typeface="Trebuchet MS" panose="020B0603020202020204" pitchFamily="34" charset="0"/>
                <a:ea typeface="Malgun Gothic" panose="020B0503020000020004" pitchFamily="34" charset="-127"/>
              </a:rPr>
            </a:br>
            <a:br>
              <a:rPr lang="nl-NL" sz="1000" dirty="0">
                <a:latin typeface="Trebuchet MS" panose="020B0603020202020204" pitchFamily="34" charset="0"/>
                <a:ea typeface="Malgun Gothic" panose="020B0503020000020004" pitchFamily="34" charset="-127"/>
              </a:rPr>
            </a:br>
            <a:r>
              <a:rPr lang="nl-NL" sz="1000" dirty="0">
                <a:latin typeface="Trebuchet MS" panose="020B0603020202020204" pitchFamily="34" charset="0"/>
                <a:ea typeface="Malgun Gothic" panose="020B0503020000020004" pitchFamily="34" charset="-127"/>
              </a:rPr>
              <a:t>Uw woning verkopen in Maastricht? Wij nemen deze klus graag voor u uit handen waardoor u tijd, geld en zorgen bespaart. In de branchecijfers scoort AMH Makelaars Maastricht steevast hoog wat betreft gemiddelde verkoopprijs en klanttevredenheid.</a:t>
            </a:r>
            <a:br>
              <a:rPr lang="nl-NL" sz="1000" dirty="0">
                <a:latin typeface="Trebuchet MS" panose="020B0603020202020204" pitchFamily="34" charset="0"/>
                <a:ea typeface="Malgun Gothic" panose="020B0503020000020004" pitchFamily="34" charset="-127"/>
              </a:rPr>
            </a:br>
            <a:endParaRPr lang="nl-NL" sz="1000" dirty="0">
              <a:latin typeface="Trebuchet MS" panose="020B0603020202020204" pitchFamily="34" charset="0"/>
              <a:ea typeface="Malgun Gothic" panose="020B0503020000020004" pitchFamily="34" charset="-127"/>
            </a:endParaRPr>
          </a:p>
          <a:p>
            <a:pPr marL="0" indent="0">
              <a:lnSpc>
                <a:spcPts val="1500"/>
              </a:lnSpc>
              <a:buNone/>
            </a:pPr>
            <a:r>
              <a:rPr lang="nl-NL" sz="2000" b="1" i="1" dirty="0">
                <a:solidFill>
                  <a:srgbClr val="773D6C"/>
                </a:solidFill>
                <a:ea typeface="Malgun Gothic" panose="020B0503020000020004" pitchFamily="34" charset="-127"/>
              </a:rPr>
              <a:t>Als verkoper én koper bent u bij ons letterlijk aan het juiste adres.</a:t>
            </a:r>
          </a:p>
          <a:p>
            <a:pPr marL="0" indent="0">
              <a:lnSpc>
                <a:spcPts val="1500"/>
              </a:lnSpc>
              <a:buNone/>
            </a:pPr>
            <a:br>
              <a:rPr lang="nl-NL" sz="1000" dirty="0">
                <a:latin typeface="Malgun Gothic" panose="020B0503020000020004" pitchFamily="34" charset="-127"/>
                <a:ea typeface="Malgun Gothic" panose="020B0503020000020004" pitchFamily="34" charset="-127"/>
              </a:rPr>
            </a:br>
            <a:r>
              <a:rPr lang="nl-NL" sz="1000" dirty="0">
                <a:latin typeface="Trebuchet MS" panose="020B0603020202020204" pitchFamily="34" charset="0"/>
                <a:ea typeface="Malgun Gothic" panose="020B0503020000020004" pitchFamily="34" charset="-127"/>
              </a:rPr>
              <a:t>Onder het genot van een kop koffie maken we graag persoonlijk kennis en lichten we onze werkwijze verder toe. Ons streven is om te voorzien in een ´full-service´ concept, van kennismaking tot sleuteloverdracht.</a:t>
            </a:r>
            <a:endParaRPr lang="nl-NL" sz="1100" dirty="0">
              <a:latin typeface="Trebuchet MS" panose="020B0603020202020204" pitchFamily="34" charset="0"/>
              <a:ea typeface="Malgun Gothic" panose="020B0503020000020004" pitchFamily="34" charset="-127"/>
            </a:endParaRPr>
          </a:p>
          <a:p>
            <a:pPr marL="0" indent="0">
              <a:lnSpc>
                <a:spcPts val="1500"/>
              </a:lnSpc>
              <a:buNone/>
            </a:pPr>
            <a:r>
              <a:rPr lang="nl-NL" sz="1000" dirty="0">
                <a:latin typeface="Trebuchet MS" panose="020B0603020202020204" pitchFamily="34" charset="0"/>
                <a:ea typeface="Malgun Gothic" panose="020B0503020000020004" pitchFamily="34" charset="-127"/>
              </a:rPr>
              <a:t>Meer informatie en ons actuele aanbod woning bekijken?</a:t>
            </a:r>
            <a:br>
              <a:rPr lang="nl-NL" sz="1000" dirty="0">
                <a:latin typeface="Trebuchet MS" panose="020B0603020202020204" pitchFamily="34" charset="0"/>
                <a:ea typeface="Malgun Gothic" panose="020B0503020000020004" pitchFamily="34" charset="-127"/>
              </a:rPr>
            </a:br>
            <a:r>
              <a:rPr lang="nl-NL" sz="1000" dirty="0">
                <a:latin typeface="Trebuchet MS" panose="020B0603020202020204" pitchFamily="34" charset="0"/>
                <a:ea typeface="Malgun Gothic" panose="020B0503020000020004" pitchFamily="34" charset="-127"/>
              </a:rPr>
              <a:t>www.amh-makelaars.nl</a:t>
            </a:r>
            <a:endParaRPr lang="nl-NL" dirty="0">
              <a:latin typeface="Trebuchet MS" panose="020B0603020202020204" pitchFamily="34" charset="0"/>
              <a:ea typeface="Malgun Gothic" panose="020B0503020000020004" pitchFamily="34" charset="-127"/>
            </a:endParaRPr>
          </a:p>
          <a:p>
            <a:endParaRPr lang="nl-NL" dirty="0">
              <a:latin typeface="Malgun Gothic" panose="020B0503020000020004" pitchFamily="34" charset="-127"/>
              <a:ea typeface="Malgun Gothic" panose="020B0503020000020004" pitchFamily="34" charset="-127"/>
            </a:endParaRPr>
          </a:p>
          <a:p>
            <a:endParaRPr lang="nl-NL" dirty="0">
              <a:latin typeface="Malgun Gothic" panose="020B0503020000020004" pitchFamily="34" charset="-127"/>
              <a:ea typeface="Malgun Gothic" panose="020B0503020000020004" pitchFamily="34" charset="-127"/>
            </a:endParaRPr>
          </a:p>
        </p:txBody>
      </p:sp>
      <p:sp>
        <p:nvSpPr>
          <p:cNvPr id="6" name="Rechthoek 5"/>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6CFF4"/>
              </a:solidFill>
            </a:endParaRPr>
          </a:p>
        </p:txBody>
      </p:sp>
      <p:sp>
        <p:nvSpPr>
          <p:cNvPr id="7" name="Titel 1"/>
          <p:cNvSpPr txBox="1">
            <a:spLocks/>
          </p:cNvSpPr>
          <p:nvPr/>
        </p:nvSpPr>
        <p:spPr>
          <a:xfrm>
            <a:off x="131684" y="1919825"/>
            <a:ext cx="2561349" cy="176006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r>
              <a:rPr lang="nl-NL" sz="2400" b="1" dirty="0">
                <a:solidFill>
                  <a:srgbClr val="773D6C"/>
                </a:solidFill>
                <a:latin typeface="Malgun Gothic" panose="020B0503020000020004" pitchFamily="34" charset="-127"/>
                <a:ea typeface="Malgun Gothic" panose="020B0503020000020004" pitchFamily="34" charset="-127"/>
              </a:rPr>
              <a:t>Welkom bij </a:t>
            </a:r>
          </a:p>
          <a:p>
            <a:r>
              <a:rPr lang="nl-NL" sz="2400" b="1" dirty="0">
                <a:solidFill>
                  <a:srgbClr val="773D6C"/>
                </a:solidFill>
                <a:latin typeface="Malgun Gothic" panose="020B0503020000020004" pitchFamily="34" charset="-127"/>
                <a:ea typeface="Malgun Gothic" panose="020B0503020000020004" pitchFamily="34" charset="-127"/>
              </a:rPr>
              <a:t>AMH Makelaars</a:t>
            </a:r>
          </a:p>
        </p:txBody>
      </p:sp>
      <p:cxnSp>
        <p:nvCxnSpPr>
          <p:cNvPr id="9" name="Rechte verbindingslijn 8"/>
          <p:cNvCxnSpPr/>
          <p:nvPr/>
        </p:nvCxnSpPr>
        <p:spPr>
          <a:xfrm>
            <a:off x="2693033" y="2442412"/>
            <a:ext cx="0" cy="736812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519728" y="10356112"/>
            <a:ext cx="6520220"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ijdelijke aanduiding voor dianummer 13"/>
          <p:cNvSpPr>
            <a:spLocks noGrp="1"/>
          </p:cNvSpPr>
          <p:nvPr>
            <p:ph type="sldNum" sz="quarter" idx="12"/>
          </p:nvPr>
        </p:nvSpPr>
        <p:spPr/>
        <p:txBody>
          <a:bodyPr/>
          <a:lstStyle/>
          <a:p>
            <a:fld id="{0D7082F2-C967-4DDE-B95A-EB6121FE5756}" type="slidenum">
              <a:rPr lang="nl-NL" smtClean="0"/>
              <a:t>2</a:t>
            </a:fld>
            <a:endParaRPr lang="nl-NL"/>
          </a:p>
        </p:txBody>
      </p:sp>
      <p:sp>
        <p:nvSpPr>
          <p:cNvPr id="4" name="Rectangle 2"/>
          <p:cNvSpPr>
            <a:spLocks noChangeArrowheads="1"/>
          </p:cNvSpPr>
          <p:nvPr/>
        </p:nvSpPr>
        <p:spPr bwMode="auto">
          <a:xfrm>
            <a:off x="2246811" y="1177704"/>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6" name="Afbeelding 15"/>
          <p:cNvPicPr>
            <a:picLocks noChangeAspect="1"/>
          </p:cNvPicPr>
          <p:nvPr/>
        </p:nvPicPr>
        <p:blipFill rotWithShape="1">
          <a:blip r:embed="rId3" cstate="print">
            <a:extLst>
              <a:ext uri="{28A0092B-C50C-407E-A947-70E740481C1C}">
                <a14:useLocalDpi xmlns:a14="http://schemas.microsoft.com/office/drawing/2010/main" val="0"/>
              </a:ext>
            </a:extLst>
          </a:blip>
          <a:srcRect b="17676"/>
          <a:stretch/>
        </p:blipFill>
        <p:spPr>
          <a:xfrm>
            <a:off x="6244306" y="151574"/>
            <a:ext cx="1013299" cy="1026130"/>
          </a:xfrm>
          <a:prstGeom prst="rect">
            <a:avLst/>
          </a:prstGeom>
        </p:spPr>
      </p:pic>
    </p:spTree>
    <p:extLst>
      <p:ext uri="{BB962C8B-B14F-4D97-AF65-F5344CB8AC3E}">
        <p14:creationId xmlns:p14="http://schemas.microsoft.com/office/powerpoint/2010/main" val="759985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BDAD4-6CB9-663C-C392-479F0663B388}"/>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905AFB3-781F-0DE3-0C15-1A66DB761479}"/>
              </a:ext>
            </a:extLst>
          </p:cNvPr>
          <p:cNvSpPr>
            <a:spLocks noGrp="1"/>
          </p:cNvSpPr>
          <p:nvPr>
            <p:ph type="sldNum" sz="quarter" idx="12"/>
          </p:nvPr>
        </p:nvSpPr>
        <p:spPr/>
        <p:txBody>
          <a:bodyPr/>
          <a:lstStyle/>
          <a:p>
            <a:fld id="{0D7082F2-C967-4DDE-B95A-EB6121FE5756}" type="slidenum">
              <a:rPr lang="nl-NL" smtClean="0"/>
              <a:t>20</a:t>
            </a:fld>
            <a:endParaRPr lang="nl-NL"/>
          </a:p>
        </p:txBody>
      </p:sp>
      <p:pic>
        <p:nvPicPr>
          <p:cNvPr id="5" name="Afbeelding 4">
            <a:extLst>
              <a:ext uri="{FF2B5EF4-FFF2-40B4-BE49-F238E27FC236}">
                <a16:creationId xmlns:a16="http://schemas.microsoft.com/office/drawing/2014/main" id="{7432524B-36B4-0C85-8708-0591B4BCB6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a:extLst>
              <a:ext uri="{FF2B5EF4-FFF2-40B4-BE49-F238E27FC236}">
                <a16:creationId xmlns:a16="http://schemas.microsoft.com/office/drawing/2014/main" id="{B3FEF37B-FD09-29F1-9AEC-36B4521853F5}"/>
              </a:ext>
            </a:extLst>
          </p:cNvPr>
          <p:cNvPicPr>
            <a:picLocks noChangeAspect="1"/>
          </p:cNvPicPr>
          <p:nvPr/>
        </p:nvPicPr>
        <p:blipFill>
          <a:blip r:embed="rId3" cstate="print">
            <a:extLst>
              <a:ext uri="{28A0092B-C50C-407E-A947-70E740481C1C}">
                <a14:useLocalDpi xmlns:a14="http://schemas.microsoft.com/office/drawing/2010/main" val="0"/>
              </a:ext>
            </a:extLst>
          </a:blip>
          <a:srcRect t="46" b="46"/>
          <a:stretch/>
        </p:blipFill>
        <p:spPr>
          <a:xfrm>
            <a:off x="456267" y="5522641"/>
            <a:ext cx="6583680" cy="4385056"/>
          </a:xfrm>
          <a:prstGeom prst="rect">
            <a:avLst/>
          </a:prstGeom>
        </p:spPr>
      </p:pic>
    </p:spTree>
    <p:extLst>
      <p:ext uri="{BB962C8B-B14F-4D97-AF65-F5344CB8AC3E}">
        <p14:creationId xmlns:p14="http://schemas.microsoft.com/office/powerpoint/2010/main" val="3843432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A864B-9D5A-8ABA-42B0-EA42B026C3DB}"/>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CE44D8B-183E-D26F-D2F6-2D3F99FD6DFF}"/>
              </a:ext>
            </a:extLst>
          </p:cNvPr>
          <p:cNvSpPr>
            <a:spLocks noGrp="1"/>
          </p:cNvSpPr>
          <p:nvPr>
            <p:ph type="sldNum" sz="quarter" idx="12"/>
          </p:nvPr>
        </p:nvSpPr>
        <p:spPr/>
        <p:txBody>
          <a:bodyPr/>
          <a:lstStyle/>
          <a:p>
            <a:fld id="{0D7082F2-C967-4DDE-B95A-EB6121FE5756}" type="slidenum">
              <a:rPr lang="nl-NL" smtClean="0"/>
              <a:t>21</a:t>
            </a:fld>
            <a:endParaRPr lang="nl-NL"/>
          </a:p>
        </p:txBody>
      </p:sp>
      <p:pic>
        <p:nvPicPr>
          <p:cNvPr id="5" name="Afbeelding 4">
            <a:extLst>
              <a:ext uri="{FF2B5EF4-FFF2-40B4-BE49-F238E27FC236}">
                <a16:creationId xmlns:a16="http://schemas.microsoft.com/office/drawing/2014/main" id="{69D32875-376E-2215-6B69-66E554CD7A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a:extLst>
              <a:ext uri="{FF2B5EF4-FFF2-40B4-BE49-F238E27FC236}">
                <a16:creationId xmlns:a16="http://schemas.microsoft.com/office/drawing/2014/main" id="{825F9AA5-EDCF-CF46-4AA4-7BE93D76620C}"/>
              </a:ext>
            </a:extLst>
          </p:cNvPr>
          <p:cNvPicPr>
            <a:picLocks noChangeAspect="1"/>
          </p:cNvPicPr>
          <p:nvPr/>
        </p:nvPicPr>
        <p:blipFill>
          <a:blip r:embed="rId3" cstate="print">
            <a:extLst>
              <a:ext uri="{28A0092B-C50C-407E-A947-70E740481C1C}">
                <a14:useLocalDpi xmlns:a14="http://schemas.microsoft.com/office/drawing/2010/main" val="0"/>
              </a:ext>
            </a:extLst>
          </a:blip>
          <a:srcRect t="46" b="46"/>
          <a:stretch/>
        </p:blipFill>
        <p:spPr>
          <a:xfrm>
            <a:off x="456267" y="5522641"/>
            <a:ext cx="6583680" cy="4385056"/>
          </a:xfrm>
          <a:prstGeom prst="rect">
            <a:avLst/>
          </a:prstGeom>
        </p:spPr>
      </p:pic>
    </p:spTree>
    <p:extLst>
      <p:ext uri="{BB962C8B-B14F-4D97-AF65-F5344CB8AC3E}">
        <p14:creationId xmlns:p14="http://schemas.microsoft.com/office/powerpoint/2010/main" val="238565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72D7A-DDBB-B4B3-D3A5-B1B1C5963ED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48BBE1-E5DA-415B-903D-ECEC639FF570}"/>
              </a:ext>
            </a:extLst>
          </p:cNvPr>
          <p:cNvSpPr>
            <a:spLocks noGrp="1"/>
          </p:cNvSpPr>
          <p:nvPr>
            <p:ph type="sldNum" sz="quarter" idx="12"/>
          </p:nvPr>
        </p:nvSpPr>
        <p:spPr/>
        <p:txBody>
          <a:bodyPr/>
          <a:lstStyle/>
          <a:p>
            <a:fld id="{0D7082F2-C967-4DDE-B95A-EB6121FE5756}" type="slidenum">
              <a:rPr lang="nl-NL" smtClean="0"/>
              <a:t>22</a:t>
            </a:fld>
            <a:endParaRPr lang="nl-NL"/>
          </a:p>
        </p:txBody>
      </p:sp>
      <p:pic>
        <p:nvPicPr>
          <p:cNvPr id="5" name="Afbeelding 4">
            <a:extLst>
              <a:ext uri="{FF2B5EF4-FFF2-40B4-BE49-F238E27FC236}">
                <a16:creationId xmlns:a16="http://schemas.microsoft.com/office/drawing/2014/main" id="{C9AA9139-EDA6-2167-6608-8BAF267C4B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a:extLst>
              <a:ext uri="{FF2B5EF4-FFF2-40B4-BE49-F238E27FC236}">
                <a16:creationId xmlns:a16="http://schemas.microsoft.com/office/drawing/2014/main" id="{888A7A33-2667-D5AD-2FF6-6E09EE29C8F8}"/>
              </a:ext>
            </a:extLst>
          </p:cNvPr>
          <p:cNvPicPr>
            <a:picLocks noChangeAspect="1"/>
          </p:cNvPicPr>
          <p:nvPr/>
        </p:nvPicPr>
        <p:blipFill>
          <a:blip r:embed="rId3" cstate="print">
            <a:extLst>
              <a:ext uri="{28A0092B-C50C-407E-A947-70E740481C1C}">
                <a14:useLocalDpi xmlns:a14="http://schemas.microsoft.com/office/drawing/2010/main" val="0"/>
              </a:ext>
            </a:extLst>
          </a:blip>
          <a:srcRect t="46" b="46"/>
          <a:stretch/>
        </p:blipFill>
        <p:spPr>
          <a:xfrm>
            <a:off x="456267" y="5522641"/>
            <a:ext cx="6583680" cy="4385056"/>
          </a:xfrm>
          <a:prstGeom prst="rect">
            <a:avLst/>
          </a:prstGeom>
        </p:spPr>
      </p:pic>
    </p:spTree>
    <p:extLst>
      <p:ext uri="{BB962C8B-B14F-4D97-AF65-F5344CB8AC3E}">
        <p14:creationId xmlns:p14="http://schemas.microsoft.com/office/powerpoint/2010/main" val="3423448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8E27D82-14BA-A5C3-02A1-98875D75DF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75" y="1125423"/>
            <a:ext cx="6945200" cy="9260267"/>
          </a:xfrm>
          <a:prstGeom prst="rect">
            <a:avLst/>
          </a:prstGeom>
        </p:spPr>
      </p:pic>
      <p:sp>
        <p:nvSpPr>
          <p:cNvPr id="4" name="Tijdelijke aanduiding voor dianummer 3"/>
          <p:cNvSpPr>
            <a:spLocks noGrp="1"/>
          </p:cNvSpPr>
          <p:nvPr>
            <p:ph type="sldNum" sz="quarter" idx="12"/>
          </p:nvPr>
        </p:nvSpPr>
        <p:spPr/>
        <p:txBody>
          <a:bodyPr/>
          <a:lstStyle/>
          <a:p>
            <a:fld id="{0D7082F2-C967-4DDE-B95A-EB6121FE5756}" type="slidenum">
              <a:rPr lang="nl-NL" smtClean="0"/>
              <a:t>23</a:t>
            </a:fld>
            <a:endParaRPr lang="nl-NL"/>
          </a:p>
        </p:txBody>
      </p:sp>
      <p:sp>
        <p:nvSpPr>
          <p:cNvPr id="6" name="Titel 1"/>
          <p:cNvSpPr>
            <a:spLocks noGrp="1"/>
          </p:cNvSpPr>
          <p:nvPr>
            <p:ph type="title"/>
          </p:nvPr>
        </p:nvSpPr>
        <p:spPr>
          <a:xfrm>
            <a:off x="825728" y="388620"/>
            <a:ext cx="6001370" cy="503202"/>
          </a:xfrm>
        </p:spPr>
        <p:txBody>
          <a:bodyPr>
            <a:normAutofit/>
          </a:bodyPr>
          <a:lstStyle/>
          <a:p>
            <a:r>
              <a:rPr lang="nl-NL" sz="2000" b="1" dirty="0">
                <a:solidFill>
                  <a:srgbClr val="773D6C"/>
                </a:solidFill>
                <a:latin typeface="Malgun Gothic" panose="020B0503020000020004" pitchFamily="34" charset="-127"/>
                <a:ea typeface="Malgun Gothic" panose="020B0503020000020004" pitchFamily="34" charset="-127"/>
              </a:rPr>
              <a:t>Plattegronden</a:t>
            </a:r>
            <a:endParaRPr lang="nl-NL" b="1" dirty="0">
              <a:solidFill>
                <a:srgbClr val="773D6C"/>
              </a:solidFill>
              <a:latin typeface="Malgun Gothic" panose="020B0503020000020004" pitchFamily="34" charset="-127"/>
              <a:ea typeface="Malgun Gothic" panose="020B0503020000020004" pitchFamily="34" charset="-127"/>
            </a:endParaRPr>
          </a:p>
        </p:txBody>
      </p:sp>
      <p:sp>
        <p:nvSpPr>
          <p:cNvPr id="7" name="Rechthoek 6"/>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9847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EC97AAF-2909-7001-C8D4-672DC989B3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977" y="855426"/>
            <a:ext cx="6735720" cy="8980960"/>
          </a:xfrm>
          <a:prstGeom prst="rect">
            <a:avLst/>
          </a:prstGeom>
        </p:spPr>
      </p:pic>
      <p:sp>
        <p:nvSpPr>
          <p:cNvPr id="4" name="Tijdelijke aanduiding voor dianummer 3"/>
          <p:cNvSpPr>
            <a:spLocks noGrp="1"/>
          </p:cNvSpPr>
          <p:nvPr>
            <p:ph type="sldNum" sz="quarter" idx="12"/>
          </p:nvPr>
        </p:nvSpPr>
        <p:spPr/>
        <p:txBody>
          <a:bodyPr/>
          <a:lstStyle/>
          <a:p>
            <a:fld id="{0D7082F2-C967-4DDE-B95A-EB6121FE5756}" type="slidenum">
              <a:rPr lang="nl-NL" smtClean="0"/>
              <a:t>24</a:t>
            </a:fld>
            <a:endParaRPr lang="nl-NL"/>
          </a:p>
        </p:txBody>
      </p:sp>
    </p:spTree>
    <p:extLst>
      <p:ext uri="{BB962C8B-B14F-4D97-AF65-F5344CB8AC3E}">
        <p14:creationId xmlns:p14="http://schemas.microsoft.com/office/powerpoint/2010/main" val="202832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25</a:t>
            </a:fld>
            <a:endParaRPr lang="nl-NL"/>
          </a:p>
        </p:txBody>
      </p:sp>
      <p:pic>
        <p:nvPicPr>
          <p:cNvPr id="5" name="Afbeelding 4">
            <a:extLst>
              <a:ext uri="{FF2B5EF4-FFF2-40B4-BE49-F238E27FC236}">
                <a16:creationId xmlns:a16="http://schemas.microsoft.com/office/drawing/2014/main" id="{8B6D7803-F148-5ECB-3269-5815512F38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51" y="795791"/>
            <a:ext cx="6825172" cy="9100229"/>
          </a:xfrm>
          <a:prstGeom prst="rect">
            <a:avLst/>
          </a:prstGeom>
        </p:spPr>
      </p:pic>
    </p:spTree>
    <p:extLst>
      <p:ext uri="{BB962C8B-B14F-4D97-AF65-F5344CB8AC3E}">
        <p14:creationId xmlns:p14="http://schemas.microsoft.com/office/powerpoint/2010/main" val="4004369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26</a:t>
            </a:fld>
            <a:endParaRPr lang="nl-NL"/>
          </a:p>
        </p:txBody>
      </p:sp>
      <p:pic>
        <p:nvPicPr>
          <p:cNvPr id="5" name="Afbeelding 4">
            <a:extLst>
              <a:ext uri="{FF2B5EF4-FFF2-40B4-BE49-F238E27FC236}">
                <a16:creationId xmlns:a16="http://schemas.microsoft.com/office/drawing/2014/main" id="{B80A4D79-A42F-3E46-F201-30099BA9B9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594" y="1809582"/>
            <a:ext cx="5304485" cy="7072647"/>
          </a:xfrm>
          <a:prstGeom prst="rect">
            <a:avLst/>
          </a:prstGeom>
        </p:spPr>
      </p:pic>
    </p:spTree>
    <p:extLst>
      <p:ext uri="{BB962C8B-B14F-4D97-AF65-F5344CB8AC3E}">
        <p14:creationId xmlns:p14="http://schemas.microsoft.com/office/powerpoint/2010/main" val="66122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7A864-AB3B-67C1-2167-6933E4F74305}"/>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90EFCE6-8C07-5DD1-59CF-9A729D49EED3}"/>
              </a:ext>
            </a:extLst>
          </p:cNvPr>
          <p:cNvSpPr>
            <a:spLocks noGrp="1"/>
          </p:cNvSpPr>
          <p:nvPr>
            <p:ph type="sldNum" sz="quarter" idx="12"/>
          </p:nvPr>
        </p:nvSpPr>
        <p:spPr/>
        <p:txBody>
          <a:bodyPr/>
          <a:lstStyle/>
          <a:p>
            <a:fld id="{0D7082F2-C967-4DDE-B95A-EB6121FE5756}" type="slidenum">
              <a:rPr lang="nl-NL" smtClean="0"/>
              <a:t>27</a:t>
            </a:fld>
            <a:endParaRPr lang="nl-NL"/>
          </a:p>
        </p:txBody>
      </p:sp>
      <p:pic>
        <p:nvPicPr>
          <p:cNvPr id="3" name="Afbeelding 2">
            <a:extLst>
              <a:ext uri="{FF2B5EF4-FFF2-40B4-BE49-F238E27FC236}">
                <a16:creationId xmlns:a16="http://schemas.microsoft.com/office/drawing/2014/main" id="{DF183B71-12FE-6A95-240B-777CC4CB5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890" y="2180644"/>
            <a:ext cx="4747893" cy="6330524"/>
          </a:xfrm>
          <a:prstGeom prst="rect">
            <a:avLst/>
          </a:prstGeom>
        </p:spPr>
      </p:pic>
    </p:spTree>
    <p:extLst>
      <p:ext uri="{BB962C8B-B14F-4D97-AF65-F5344CB8AC3E}">
        <p14:creationId xmlns:p14="http://schemas.microsoft.com/office/powerpoint/2010/main" val="3324590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aart, tekst, atlas&#10;&#10;Automatisch gegenereerde beschrijving">
            <a:extLst>
              <a:ext uri="{FF2B5EF4-FFF2-40B4-BE49-F238E27FC236}">
                <a16:creationId xmlns:a16="http://schemas.microsoft.com/office/drawing/2014/main" id="{D00EBF6A-F5AB-B5B7-F58D-57D37B157B45}"/>
              </a:ext>
            </a:extLst>
          </p:cNvPr>
          <p:cNvPicPr>
            <a:picLocks noChangeAspect="1"/>
          </p:cNvPicPr>
          <p:nvPr/>
        </p:nvPicPr>
        <p:blipFill rotWithShape="1">
          <a:blip r:embed="rId3">
            <a:extLst>
              <a:ext uri="{28A0092B-C50C-407E-A947-70E740481C1C}">
                <a14:useLocalDpi xmlns:a14="http://schemas.microsoft.com/office/drawing/2010/main" val="0"/>
              </a:ext>
            </a:extLst>
          </a:blip>
          <a:srcRect l="8297" t="13141" r="6972" b="23265"/>
          <a:stretch/>
        </p:blipFill>
        <p:spPr>
          <a:xfrm>
            <a:off x="455307" y="4308568"/>
            <a:ext cx="6738079" cy="4508618"/>
          </a:xfrm>
          <a:prstGeom prst="rect">
            <a:avLst/>
          </a:prstGeom>
        </p:spPr>
      </p:pic>
      <p:sp>
        <p:nvSpPr>
          <p:cNvPr id="2" name="Titel 1"/>
          <p:cNvSpPr>
            <a:spLocks noGrp="1"/>
          </p:cNvSpPr>
          <p:nvPr>
            <p:ph type="title"/>
          </p:nvPr>
        </p:nvSpPr>
        <p:spPr>
          <a:xfrm>
            <a:off x="825728" y="388620"/>
            <a:ext cx="6001370" cy="503202"/>
          </a:xfrm>
        </p:spPr>
        <p:txBody>
          <a:bodyPr>
            <a:normAutofit/>
          </a:bodyPr>
          <a:lstStyle/>
          <a:p>
            <a:r>
              <a:rPr lang="nl-NL" sz="2000" b="1" dirty="0">
                <a:solidFill>
                  <a:srgbClr val="773D6C"/>
                </a:solidFill>
                <a:latin typeface="Malgun Gothic" panose="020B0503020000020004" pitchFamily="34" charset="-127"/>
                <a:ea typeface="Malgun Gothic" panose="020B0503020000020004" pitchFamily="34" charset="-127"/>
              </a:rPr>
              <a:t>Locatie</a:t>
            </a:r>
            <a:endParaRPr lang="nl-NL" b="1" dirty="0">
              <a:solidFill>
                <a:srgbClr val="773D6C"/>
              </a:solidFill>
              <a:latin typeface="Malgun Gothic" panose="020B0503020000020004" pitchFamily="34" charset="-127"/>
              <a:ea typeface="Malgun Gothic" panose="020B0503020000020004" pitchFamily="34" charset="-127"/>
            </a:endParaRPr>
          </a:p>
        </p:txBody>
      </p:sp>
      <p:sp>
        <p:nvSpPr>
          <p:cNvPr id="3" name="Tijdelijke aanduiding voor inhoud 2"/>
          <p:cNvSpPr>
            <a:spLocks noGrp="1"/>
          </p:cNvSpPr>
          <p:nvPr>
            <p:ph idx="1"/>
          </p:nvPr>
        </p:nvSpPr>
        <p:spPr>
          <a:xfrm>
            <a:off x="627205" y="1541184"/>
            <a:ext cx="6488321" cy="2090880"/>
          </a:xfrm>
        </p:spPr>
        <p:txBody>
          <a:bodyPr numCol="2" spcCol="180000">
            <a:noAutofit/>
          </a:bodyPr>
          <a:lstStyle/>
          <a:p>
            <a:pPr marL="0" indent="0">
              <a:lnSpc>
                <a:spcPts val="1500"/>
              </a:lnSpc>
              <a:buNone/>
            </a:pPr>
            <a:r>
              <a:rPr lang="nl-NL" sz="1100" b="1" dirty="0">
                <a:latin typeface="Trebuchet MS" panose="020B0603020202020204" pitchFamily="34" charset="0"/>
                <a:ea typeface="Malgun Gothic" panose="020B0503020000020004" pitchFamily="34" charset="-127"/>
              </a:rPr>
              <a:t>Ligging:</a:t>
            </a:r>
            <a:br>
              <a:rPr lang="nl-NL" sz="1100" b="1" dirty="0">
                <a:latin typeface="Trebuchet MS" panose="020B0603020202020204" pitchFamily="34" charset="0"/>
                <a:ea typeface="Malgun Gothic" panose="020B0503020000020004" pitchFamily="34" charset="-127"/>
              </a:rPr>
            </a:br>
            <a:r>
              <a:rPr lang="nl-NL" sz="1100" dirty="0">
                <a:latin typeface="Trebuchet MS" panose="020B0603020202020204" pitchFamily="34" charset="0"/>
                <a:ea typeface="Malgun Gothic" panose="020B0503020000020004" pitchFamily="34" charset="-127"/>
              </a:rPr>
              <a:t>Deze woning is gelegen in de groenrijke kindvriendelijke Maastrichtse woonwijk ''Belfort'', op loopafstand van winkelcentra ''Belfort'' en winkelcentrum ''</a:t>
            </a:r>
            <a:r>
              <a:rPr lang="nl-NL" sz="1100" dirty="0" err="1">
                <a:latin typeface="Trebuchet MS" panose="020B0603020202020204" pitchFamily="34" charset="0"/>
                <a:ea typeface="Malgun Gothic" panose="020B0503020000020004" pitchFamily="34" charset="-127"/>
              </a:rPr>
              <a:t>Brusselsepoort</a:t>
            </a:r>
            <a:r>
              <a:rPr lang="nl-NL" sz="1100" dirty="0">
                <a:latin typeface="Trebuchet MS" panose="020B0603020202020204" pitchFamily="34" charset="0"/>
                <a:ea typeface="Malgun Gothic" panose="020B0503020000020004" pitchFamily="34" charset="-127"/>
              </a:rPr>
              <a:t>''. Bushaltes, scholen, kinderboerderij </a:t>
            </a:r>
            <a:r>
              <a:rPr lang="nl-NL" sz="1100" dirty="0" err="1">
                <a:latin typeface="Trebuchet MS" panose="020B0603020202020204" pitchFamily="34" charset="0"/>
                <a:ea typeface="Malgun Gothic" panose="020B0503020000020004" pitchFamily="34" charset="-127"/>
              </a:rPr>
              <a:t>Daalhof</a:t>
            </a:r>
            <a:r>
              <a:rPr lang="nl-NL" sz="1100" dirty="0">
                <a:latin typeface="Trebuchet MS" panose="020B0603020202020204" pitchFamily="34" charset="0"/>
                <a:ea typeface="Malgun Gothic" panose="020B0503020000020004" pitchFamily="34" charset="-127"/>
              </a:rPr>
              <a:t> en diverse sportvoorzieningen zijn in de directe omgeving gelegen. </a:t>
            </a:r>
          </a:p>
          <a:p>
            <a:pPr marL="0" indent="0">
              <a:lnSpc>
                <a:spcPts val="1500"/>
              </a:lnSpc>
              <a:buNone/>
            </a:pPr>
            <a:endParaRPr lang="nl-NL" sz="1100" dirty="0">
              <a:latin typeface="Trebuchet MS" panose="020B0603020202020204" pitchFamily="34" charset="0"/>
              <a:ea typeface="Malgun Gothic" panose="020B0503020000020004" pitchFamily="34" charset="-127"/>
            </a:endParaRPr>
          </a:p>
          <a:p>
            <a:pPr marL="0" indent="0">
              <a:lnSpc>
                <a:spcPts val="1500"/>
              </a:lnSpc>
              <a:buNone/>
            </a:pPr>
            <a:r>
              <a:rPr lang="nl-NL" sz="1100" dirty="0">
                <a:latin typeface="Trebuchet MS" panose="020B0603020202020204" pitchFamily="34" charset="0"/>
                <a:ea typeface="Malgun Gothic" panose="020B0503020000020004" pitchFamily="34" charset="-127"/>
              </a:rPr>
              <a:t>Uitvalswegen richting autosnelwegen zijn gemakkelijk en snel te bereiken. De afstand tot het stadscentrum van Maastricht bedraagt ongeveer 10 minuten op de fiets.</a:t>
            </a:r>
            <a:br>
              <a:rPr lang="nl-NL" sz="1100" dirty="0">
                <a:latin typeface="Trebuchet MS" panose="020B0603020202020204" pitchFamily="34" charset="0"/>
                <a:ea typeface="Malgun Gothic" panose="020B0503020000020004" pitchFamily="34" charset="-127"/>
              </a:rPr>
            </a:br>
            <a:endParaRPr lang="nl-NL" sz="1100" dirty="0">
              <a:latin typeface="Malgun Gothic" panose="020B0503020000020004" pitchFamily="34" charset="-127"/>
              <a:ea typeface="Malgun Gothic" panose="020B0503020000020004" pitchFamily="34" charset="-127"/>
            </a:endParaRPr>
          </a:p>
        </p:txBody>
      </p:sp>
      <p:sp>
        <p:nvSpPr>
          <p:cNvPr id="6" name="Rechthoek 5"/>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p:cNvCxnSpPr/>
          <p:nvPr/>
        </p:nvCxnSpPr>
        <p:spPr>
          <a:xfrm flipV="1">
            <a:off x="519728" y="10356112"/>
            <a:ext cx="6520220"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ijdelijke aanduiding voor dianummer 13"/>
          <p:cNvSpPr>
            <a:spLocks noGrp="1"/>
          </p:cNvSpPr>
          <p:nvPr>
            <p:ph type="sldNum" sz="quarter" idx="12"/>
          </p:nvPr>
        </p:nvSpPr>
        <p:spPr/>
        <p:txBody>
          <a:bodyPr/>
          <a:lstStyle/>
          <a:p>
            <a:fld id="{0D7082F2-C967-4DDE-B95A-EB6121FE5756}" type="slidenum">
              <a:rPr lang="nl-NL" smtClean="0"/>
              <a:t>28</a:t>
            </a:fld>
            <a:endParaRPr lang="nl-NL"/>
          </a:p>
        </p:txBody>
      </p:sp>
      <p:cxnSp>
        <p:nvCxnSpPr>
          <p:cNvPr id="13" name="Rechte verbindingslijn 12"/>
          <p:cNvCxnSpPr>
            <a:cxnSpLocks/>
          </p:cNvCxnSpPr>
          <p:nvPr/>
        </p:nvCxnSpPr>
        <p:spPr>
          <a:xfrm flipV="1">
            <a:off x="366288" y="3917946"/>
            <a:ext cx="6827098" cy="4381"/>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8" name="Afbeelding 17"/>
          <p:cNvPicPr>
            <a:picLocks noChangeAspect="1"/>
          </p:cNvPicPr>
          <p:nvPr/>
        </p:nvPicPr>
        <p:blipFill rotWithShape="1">
          <a:blip r:embed="rId4" cstate="print">
            <a:extLst>
              <a:ext uri="{28A0092B-C50C-407E-A947-70E740481C1C}">
                <a14:useLocalDpi xmlns:a14="http://schemas.microsoft.com/office/drawing/2010/main" val="0"/>
              </a:ext>
            </a:extLst>
          </a:blip>
          <a:srcRect b="17676"/>
          <a:stretch/>
        </p:blipFill>
        <p:spPr>
          <a:xfrm>
            <a:off x="6244306" y="151574"/>
            <a:ext cx="1013299" cy="1026130"/>
          </a:xfrm>
          <a:prstGeom prst="rect">
            <a:avLst/>
          </a:prstGeom>
        </p:spPr>
      </p:pic>
      <p:pic>
        <p:nvPicPr>
          <p:cNvPr id="12" name="Afbeelding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9645" y1="80079" x2="24655" y2="76134"/>
                        <a14:foregroundMark x1="38264" y1="74753" x2="78107" y2="76529"/>
                      </a14:backgroundRemoval>
                    </a14:imgEffect>
                  </a14:imgLayer>
                </a14:imgProps>
              </a:ext>
              <a:ext uri="{28A0092B-C50C-407E-A947-70E740481C1C}">
                <a14:useLocalDpi xmlns:a14="http://schemas.microsoft.com/office/drawing/2010/main" val="0"/>
              </a:ext>
            </a:extLst>
          </a:blip>
          <a:stretch>
            <a:fillRect/>
          </a:stretch>
        </p:blipFill>
        <p:spPr>
          <a:xfrm>
            <a:off x="2719053" y="6891789"/>
            <a:ext cx="359347" cy="359347"/>
          </a:xfrm>
          <a:prstGeom prst="rect">
            <a:avLst/>
          </a:prstGeom>
          <a:noFill/>
        </p:spPr>
      </p:pic>
    </p:spTree>
    <p:extLst>
      <p:ext uri="{BB962C8B-B14F-4D97-AF65-F5344CB8AC3E}">
        <p14:creationId xmlns:p14="http://schemas.microsoft.com/office/powerpoint/2010/main" val="2911241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5728" y="388620"/>
            <a:ext cx="6001370" cy="503202"/>
          </a:xfrm>
        </p:spPr>
        <p:txBody>
          <a:bodyPr>
            <a:normAutofit/>
          </a:bodyPr>
          <a:lstStyle/>
          <a:p>
            <a:r>
              <a:rPr lang="nl-NL" sz="2000" b="1" dirty="0">
                <a:solidFill>
                  <a:srgbClr val="773D6C"/>
                </a:solidFill>
                <a:latin typeface="Malgun Gothic" panose="020B0503020000020004" pitchFamily="34" charset="-127"/>
                <a:ea typeface="Malgun Gothic" panose="020B0503020000020004" pitchFamily="34" charset="-127"/>
              </a:rPr>
              <a:t>Meetstaat</a:t>
            </a:r>
            <a:endParaRPr lang="nl-NL" b="1" dirty="0">
              <a:solidFill>
                <a:srgbClr val="773D6C"/>
              </a:solidFill>
              <a:latin typeface="Malgun Gothic" panose="020B0503020000020004" pitchFamily="34" charset="-127"/>
              <a:ea typeface="Malgun Gothic" panose="020B0503020000020004" pitchFamily="34" charset="-127"/>
            </a:endParaRPr>
          </a:p>
        </p:txBody>
      </p:sp>
      <p:sp>
        <p:nvSpPr>
          <p:cNvPr id="6" name="Rechthoek 5"/>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p:cNvCxnSpPr/>
          <p:nvPr/>
        </p:nvCxnSpPr>
        <p:spPr>
          <a:xfrm flipV="1">
            <a:off x="519728" y="10356112"/>
            <a:ext cx="6520220"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ijdelijke aanduiding voor dianummer 13"/>
          <p:cNvSpPr>
            <a:spLocks noGrp="1"/>
          </p:cNvSpPr>
          <p:nvPr>
            <p:ph type="sldNum" sz="quarter" idx="12"/>
          </p:nvPr>
        </p:nvSpPr>
        <p:spPr/>
        <p:txBody>
          <a:bodyPr/>
          <a:lstStyle/>
          <a:p>
            <a:fld id="{0D7082F2-C967-4DDE-B95A-EB6121FE5756}" type="slidenum">
              <a:rPr lang="nl-NL" smtClean="0"/>
              <a:t>29</a:t>
            </a:fld>
            <a:endParaRPr lang="nl-NL" dirty="0"/>
          </a:p>
        </p:txBody>
      </p:sp>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b="17676"/>
          <a:stretch/>
        </p:blipFill>
        <p:spPr>
          <a:xfrm>
            <a:off x="6244306" y="151574"/>
            <a:ext cx="1013299" cy="1026130"/>
          </a:xfrm>
          <a:prstGeom prst="rect">
            <a:avLst/>
          </a:prstGeom>
        </p:spPr>
      </p:pic>
      <p:pic>
        <p:nvPicPr>
          <p:cNvPr id="4" name="Afbeelding 3">
            <a:extLst>
              <a:ext uri="{FF2B5EF4-FFF2-40B4-BE49-F238E27FC236}">
                <a16:creationId xmlns:a16="http://schemas.microsoft.com/office/drawing/2014/main" id="{F0903F0C-7A39-4106-A028-43A42DDC2A63}"/>
              </a:ext>
            </a:extLst>
          </p:cNvPr>
          <p:cNvPicPr>
            <a:picLocks noChangeAspect="1"/>
          </p:cNvPicPr>
          <p:nvPr/>
        </p:nvPicPr>
        <p:blipFill>
          <a:blip r:embed="rId4">
            <a:extLst>
              <a:ext uri="{28A0092B-C50C-407E-A947-70E740481C1C}">
                <a14:useLocalDpi xmlns:a14="http://schemas.microsoft.com/office/drawing/2010/main" val="0"/>
              </a:ext>
            </a:extLst>
          </a:blip>
          <a:srcRect t="6764" b="19057"/>
          <a:stretch>
            <a:fillRect/>
          </a:stretch>
        </p:blipFill>
        <p:spPr>
          <a:xfrm>
            <a:off x="-1" y="1750304"/>
            <a:ext cx="7559675" cy="7925824"/>
          </a:xfrm>
          <a:prstGeom prst="rect">
            <a:avLst/>
          </a:prstGeom>
        </p:spPr>
      </p:pic>
    </p:spTree>
    <p:extLst>
      <p:ext uri="{BB962C8B-B14F-4D97-AF65-F5344CB8AC3E}">
        <p14:creationId xmlns:p14="http://schemas.microsoft.com/office/powerpoint/2010/main" val="2235603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883038" y="3410158"/>
            <a:ext cx="3778250" cy="451406"/>
          </a:xfrm>
          <a:prstGeom prst="rect">
            <a:avLst/>
          </a:prstGeom>
        </p:spPr>
        <p:txBody>
          <a:bodyPr>
            <a:spAutoFit/>
          </a:bodyPr>
          <a:lstStyle/>
          <a:p>
            <a:pPr algn="ctr">
              <a:lnSpc>
                <a:spcPts val="1400"/>
              </a:lnSpc>
              <a:spcAft>
                <a:spcPts val="0"/>
              </a:spcAft>
            </a:pPr>
            <a:r>
              <a:rPr lang="nl-NL" sz="1200" dirty="0">
                <a:solidFill>
                  <a:srgbClr val="FF0000"/>
                </a:solidFill>
                <a:ea typeface="Times New Roman" panose="02020603050405020304" pitchFamily="18" charset="0"/>
                <a:cs typeface="Times New Roman" panose="02020603050405020304" pitchFamily="18" charset="0"/>
              </a:rPr>
              <a:t>Foto invoegen via tabblad hulpmiddelen voor tekenen, </a:t>
            </a:r>
            <a:endParaRPr lang="nl-NL" sz="1200" dirty="0">
              <a:ea typeface="Times New Roman" panose="02020603050405020304" pitchFamily="18" charset="0"/>
              <a:cs typeface="Times New Roman" panose="02020603050405020304" pitchFamily="18" charset="0"/>
            </a:endParaRPr>
          </a:p>
          <a:p>
            <a:pPr algn="ctr">
              <a:lnSpc>
                <a:spcPts val="1400"/>
              </a:lnSpc>
              <a:spcAft>
                <a:spcPts val="0"/>
              </a:spcAft>
            </a:pPr>
            <a:r>
              <a:rPr lang="nl-NL" sz="1200" dirty="0">
                <a:solidFill>
                  <a:srgbClr val="FF0000"/>
                </a:solidFill>
                <a:ea typeface="Times New Roman" panose="02020603050405020304" pitchFamily="18" charset="0"/>
                <a:cs typeface="Times New Roman" panose="02020603050405020304" pitchFamily="18" charset="0"/>
              </a:rPr>
              <a:t>opvullen van vorm, afbeelding, afbeelding selecteren</a:t>
            </a:r>
            <a:endParaRPr lang="nl-NL" sz="1200" dirty="0">
              <a:ea typeface="Times New Roman" panose="02020603050405020304" pitchFamily="18" charset="0"/>
              <a:cs typeface="Times New Roman" panose="02020603050405020304" pitchFamily="18" charset="0"/>
            </a:endParaRPr>
          </a:p>
        </p:txBody>
      </p:sp>
      <p:sp>
        <p:nvSpPr>
          <p:cNvPr id="2" name="Titel 1"/>
          <p:cNvSpPr>
            <a:spLocks noGrp="1"/>
          </p:cNvSpPr>
          <p:nvPr>
            <p:ph type="title"/>
          </p:nvPr>
        </p:nvSpPr>
        <p:spPr>
          <a:xfrm>
            <a:off x="825728" y="388620"/>
            <a:ext cx="6001370" cy="503202"/>
          </a:xfrm>
        </p:spPr>
        <p:txBody>
          <a:bodyPr>
            <a:normAutofit/>
          </a:bodyPr>
          <a:lstStyle/>
          <a:p>
            <a:r>
              <a:rPr lang="nl-NL" sz="2000" b="1" dirty="0">
                <a:solidFill>
                  <a:srgbClr val="773D6C"/>
                </a:solidFill>
                <a:latin typeface="Malgun Gothic" panose="020B0503020000020004" pitchFamily="34" charset="-127"/>
                <a:ea typeface="Malgun Gothic" panose="020B0503020000020004" pitchFamily="34" charset="-127"/>
              </a:rPr>
              <a:t>Omschrijving</a:t>
            </a:r>
            <a:endParaRPr lang="nl-NL" b="1" dirty="0">
              <a:solidFill>
                <a:srgbClr val="773D6C"/>
              </a:solidFill>
              <a:latin typeface="Malgun Gothic" panose="020B0503020000020004" pitchFamily="34" charset="-127"/>
              <a:ea typeface="Malgun Gothic" panose="020B0503020000020004" pitchFamily="34" charset="-127"/>
            </a:endParaRPr>
          </a:p>
        </p:txBody>
      </p:sp>
      <p:sp>
        <p:nvSpPr>
          <p:cNvPr id="3" name="Tijdelijke aanduiding voor inhoud 2"/>
          <p:cNvSpPr>
            <a:spLocks noGrp="1"/>
          </p:cNvSpPr>
          <p:nvPr>
            <p:ph idx="1"/>
          </p:nvPr>
        </p:nvSpPr>
        <p:spPr>
          <a:xfrm>
            <a:off x="2843163" y="5948879"/>
            <a:ext cx="4171991" cy="4196821"/>
          </a:xfrm>
        </p:spPr>
        <p:txBody>
          <a:bodyPr>
            <a:noAutofit/>
          </a:bodyPr>
          <a:lstStyle/>
          <a:p>
            <a:pPr marL="0" indent="0">
              <a:buNone/>
            </a:pPr>
            <a:r>
              <a:rPr lang="nl-NL" sz="1100" dirty="0">
                <a:latin typeface="Trebuchet MS" panose="020B0603020202020204" pitchFamily="34" charset="0"/>
                <a:ea typeface="Malgun Gothic" panose="020B0503020000020004" pitchFamily="34" charset="-127"/>
              </a:rPr>
              <a:t>Aan het einde van de rustige Glazeniersdreef, in de populaire woonwijk Belfort, ligt deze royale en uitstekend onderhouden twee-onder-een-kapwoning.</a:t>
            </a:r>
          </a:p>
          <a:p>
            <a:pPr marL="0" indent="0">
              <a:buNone/>
            </a:pPr>
            <a:r>
              <a:rPr lang="nl-NL" sz="1100" dirty="0">
                <a:latin typeface="Trebuchet MS" panose="020B0603020202020204" pitchFamily="34" charset="0"/>
                <a:ea typeface="Malgun Gothic" panose="020B0503020000020004" pitchFamily="34" charset="-127"/>
              </a:rPr>
              <a:t>De woning beschikt over een lichte doorzonwoonkamer met aanbouw en open keuken, vier volwaardige slaapkamers, een tijdloze badkamer en een ruime zolderverdieping met de mogelijkheid tot het realiseren van een vijfde slaapkamer.</a:t>
            </a:r>
          </a:p>
          <a:p>
            <a:pPr marL="0" indent="0">
              <a:buNone/>
            </a:pPr>
            <a:r>
              <a:rPr lang="nl-NL" sz="1100" dirty="0">
                <a:latin typeface="Trebuchet MS" panose="020B0603020202020204" pitchFamily="34" charset="0"/>
                <a:ea typeface="Malgun Gothic" panose="020B0503020000020004" pitchFamily="34" charset="-127"/>
              </a:rPr>
              <a:t>Daarnaast biedt deze woning volop extra’s, zoals een eigen oprit, voortuin, garage met bijkeuken en een zonnige, privacy rijke achtertuin op het zuidwesten van circa 130 m².</a:t>
            </a:r>
          </a:p>
          <a:p>
            <a:pPr marL="0" indent="0">
              <a:buNone/>
            </a:pPr>
            <a:r>
              <a:rPr lang="nl-NL" sz="1100" dirty="0">
                <a:latin typeface="Trebuchet MS" panose="020B0603020202020204" pitchFamily="34" charset="0"/>
                <a:ea typeface="Malgun Gothic" panose="020B0503020000020004" pitchFamily="34" charset="-127"/>
              </a:rPr>
              <a:t>Belfort staat bekend als een kindvriendelijke en centraal gelegen wijk. Diverse voorzieningen, waaronder winkels, bevinden zich op loopafstand en het bruisende centrum van Maastricht is binnen circa 10 minuten fietsen bereikbaar.</a:t>
            </a:r>
            <a:br>
              <a:rPr lang="nl-NL" sz="1050" dirty="0">
                <a:solidFill>
                  <a:srgbClr val="FF0000"/>
                </a:solidFill>
                <a:latin typeface="Trebuchet MS" panose="020B0603020202020204" pitchFamily="34" charset="0"/>
                <a:ea typeface="Malgun Gothic" panose="020B0503020000020004" pitchFamily="34" charset="-127"/>
              </a:rPr>
            </a:br>
            <a:br>
              <a:rPr lang="nl-NL" sz="1050" dirty="0">
                <a:solidFill>
                  <a:srgbClr val="FF0000"/>
                </a:solidFill>
                <a:latin typeface="Trebuchet MS" panose="020B0603020202020204" pitchFamily="34" charset="0"/>
                <a:ea typeface="Malgun Gothic" panose="020B0503020000020004" pitchFamily="34" charset="-127"/>
              </a:rPr>
            </a:br>
            <a:br>
              <a:rPr lang="nl-NL" sz="1050" dirty="0">
                <a:solidFill>
                  <a:srgbClr val="FF0000"/>
                </a:solidFill>
                <a:latin typeface="Trebuchet MS" panose="020B0603020202020204" pitchFamily="34" charset="0"/>
                <a:ea typeface="Malgun Gothic" panose="020B0503020000020004" pitchFamily="34" charset="-127"/>
              </a:rPr>
            </a:br>
            <a:endParaRPr lang="nl-NL" sz="1050" dirty="0">
              <a:solidFill>
                <a:srgbClr val="FF0000"/>
              </a:solidFill>
              <a:latin typeface="Trebuchet MS" panose="020B0603020202020204" pitchFamily="34" charset="0"/>
              <a:ea typeface="Malgun Gothic" panose="020B0503020000020004" pitchFamily="34" charset="-127"/>
            </a:endParaRPr>
          </a:p>
          <a:p>
            <a:pPr marL="0" indent="0">
              <a:buNone/>
            </a:pPr>
            <a:endParaRPr lang="nl-NL" dirty="0">
              <a:latin typeface="Malgun Gothic" panose="020B0503020000020004" pitchFamily="34" charset="-127"/>
              <a:ea typeface="Malgun Gothic" panose="020B0503020000020004" pitchFamily="34" charset="-127"/>
            </a:endParaRPr>
          </a:p>
        </p:txBody>
      </p:sp>
      <p:sp>
        <p:nvSpPr>
          <p:cNvPr id="6" name="Rechthoek 5"/>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p:cNvSpPr txBox="1">
            <a:spLocks/>
          </p:cNvSpPr>
          <p:nvPr/>
        </p:nvSpPr>
        <p:spPr>
          <a:xfrm>
            <a:off x="399402" y="5948879"/>
            <a:ext cx="2442257" cy="1413305"/>
          </a:xfrm>
          <a:prstGeom prst="rect">
            <a:avLst/>
          </a:prstGeom>
        </p:spPr>
        <p:txBody>
          <a:bodyPr vert="horz" lIns="91440" tIns="45720" rIns="91440" bIns="45720" rtlCol="0" anchor="t" anchorCtr="0">
            <a:norm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r>
              <a:rPr lang="nl-NL" sz="2000" b="1" dirty="0">
                <a:solidFill>
                  <a:srgbClr val="773D6C"/>
                </a:solidFill>
                <a:latin typeface="Malgun Gothic" panose="020B0503020000020004" pitchFamily="34" charset="-127"/>
                <a:ea typeface="Malgun Gothic" panose="020B0503020000020004" pitchFamily="34" charset="-127"/>
              </a:rPr>
              <a:t>Royale en zeer goed onderhouden gezinswoning.</a:t>
            </a:r>
          </a:p>
        </p:txBody>
      </p:sp>
      <p:cxnSp>
        <p:nvCxnSpPr>
          <p:cNvPr id="11" name="Rechte verbindingslijn 10"/>
          <p:cNvCxnSpPr/>
          <p:nvPr/>
        </p:nvCxnSpPr>
        <p:spPr>
          <a:xfrm flipV="1">
            <a:off x="519728" y="10356112"/>
            <a:ext cx="6520220"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ijdelijke aanduiding voor dianummer 13"/>
          <p:cNvSpPr>
            <a:spLocks noGrp="1"/>
          </p:cNvSpPr>
          <p:nvPr>
            <p:ph type="sldNum" sz="quarter" idx="12"/>
          </p:nvPr>
        </p:nvSpPr>
        <p:spPr/>
        <p:txBody>
          <a:bodyPr/>
          <a:lstStyle/>
          <a:p>
            <a:fld id="{0D7082F2-C967-4DDE-B95A-EB6121FE5756}" type="slidenum">
              <a:rPr lang="nl-NL" smtClean="0"/>
              <a:t>3</a:t>
            </a:fld>
            <a:endParaRPr lang="nl-NL"/>
          </a:p>
        </p:txBody>
      </p:sp>
      <p:cxnSp>
        <p:nvCxnSpPr>
          <p:cNvPr id="12" name="Rechte verbindingslijn 11"/>
          <p:cNvCxnSpPr>
            <a:cxnSpLocks/>
          </p:cNvCxnSpPr>
          <p:nvPr/>
        </p:nvCxnSpPr>
        <p:spPr>
          <a:xfrm>
            <a:off x="2840156" y="5978982"/>
            <a:ext cx="0" cy="25289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Afbeelding 1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0430" y="1417719"/>
            <a:ext cx="6403464" cy="4268976"/>
          </a:xfrm>
          <a:prstGeom prst="rect">
            <a:avLst/>
          </a:prstGeom>
        </p:spPr>
      </p:pic>
      <p:pic>
        <p:nvPicPr>
          <p:cNvPr id="13" name="Afbeelding 12"/>
          <p:cNvPicPr>
            <a:picLocks noChangeAspect="1"/>
          </p:cNvPicPr>
          <p:nvPr/>
        </p:nvPicPr>
        <p:blipFill rotWithShape="1">
          <a:blip r:embed="rId4" cstate="print">
            <a:extLst>
              <a:ext uri="{28A0092B-C50C-407E-A947-70E740481C1C}">
                <a14:useLocalDpi xmlns:a14="http://schemas.microsoft.com/office/drawing/2010/main" val="0"/>
              </a:ext>
            </a:extLst>
          </a:blip>
          <a:srcRect b="17676"/>
          <a:stretch/>
        </p:blipFill>
        <p:spPr>
          <a:xfrm>
            <a:off x="6244306" y="151574"/>
            <a:ext cx="1013299" cy="1026130"/>
          </a:xfrm>
          <a:prstGeom prst="rect">
            <a:avLst/>
          </a:prstGeom>
        </p:spPr>
      </p:pic>
    </p:spTree>
    <p:extLst>
      <p:ext uri="{BB962C8B-B14F-4D97-AF65-F5344CB8AC3E}">
        <p14:creationId xmlns:p14="http://schemas.microsoft.com/office/powerpoint/2010/main" val="535147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0682ACB-58E0-2458-7B30-781C2D265767}"/>
              </a:ext>
            </a:extLst>
          </p:cNvPr>
          <p:cNvPicPr>
            <a:picLocks noChangeAspect="1"/>
          </p:cNvPicPr>
          <p:nvPr/>
        </p:nvPicPr>
        <p:blipFill>
          <a:blip r:embed="rId3">
            <a:extLst>
              <a:ext uri="{28A0092B-C50C-407E-A947-70E740481C1C}">
                <a14:useLocalDpi xmlns:a14="http://schemas.microsoft.com/office/drawing/2010/main" val="0"/>
              </a:ext>
            </a:extLst>
          </a:blip>
          <a:srcRect t="3635" b="1991"/>
          <a:stretch>
            <a:fillRect/>
          </a:stretch>
        </p:blipFill>
        <p:spPr>
          <a:xfrm>
            <a:off x="394888" y="923664"/>
            <a:ext cx="6863049" cy="9167004"/>
          </a:xfrm>
          <a:prstGeom prst="rect">
            <a:avLst/>
          </a:prstGeom>
        </p:spPr>
      </p:pic>
      <p:sp>
        <p:nvSpPr>
          <p:cNvPr id="2" name="Titel 1"/>
          <p:cNvSpPr>
            <a:spLocks noGrp="1"/>
          </p:cNvSpPr>
          <p:nvPr>
            <p:ph type="title"/>
          </p:nvPr>
        </p:nvSpPr>
        <p:spPr>
          <a:xfrm>
            <a:off x="825728" y="388620"/>
            <a:ext cx="6001370" cy="503202"/>
          </a:xfrm>
        </p:spPr>
        <p:txBody>
          <a:bodyPr>
            <a:normAutofit/>
          </a:bodyPr>
          <a:lstStyle/>
          <a:p>
            <a:r>
              <a:rPr lang="nl-NL" sz="2000" b="1" dirty="0">
                <a:solidFill>
                  <a:srgbClr val="773D6C"/>
                </a:solidFill>
                <a:latin typeface="Malgun Gothic" panose="020B0503020000020004" pitchFamily="34" charset="-127"/>
                <a:ea typeface="Malgun Gothic" panose="020B0503020000020004" pitchFamily="34" charset="-127"/>
              </a:rPr>
              <a:t>Kadastrale kaart</a:t>
            </a:r>
            <a:endParaRPr lang="nl-NL" b="1" dirty="0">
              <a:solidFill>
                <a:srgbClr val="773D6C"/>
              </a:solidFill>
              <a:latin typeface="Malgun Gothic" panose="020B0503020000020004" pitchFamily="34" charset="-127"/>
              <a:ea typeface="Malgun Gothic" panose="020B0503020000020004" pitchFamily="34" charset="-127"/>
            </a:endParaRPr>
          </a:p>
        </p:txBody>
      </p:sp>
      <p:sp>
        <p:nvSpPr>
          <p:cNvPr id="6" name="Rechthoek 5"/>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p:cNvCxnSpPr/>
          <p:nvPr/>
        </p:nvCxnSpPr>
        <p:spPr>
          <a:xfrm flipV="1">
            <a:off x="519728" y="10356112"/>
            <a:ext cx="6520220"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ijdelijke aanduiding voor dianummer 13"/>
          <p:cNvSpPr>
            <a:spLocks noGrp="1"/>
          </p:cNvSpPr>
          <p:nvPr>
            <p:ph type="sldNum" sz="quarter" idx="12"/>
          </p:nvPr>
        </p:nvSpPr>
        <p:spPr/>
        <p:txBody>
          <a:bodyPr/>
          <a:lstStyle/>
          <a:p>
            <a:fld id="{0D7082F2-C967-4DDE-B95A-EB6121FE5756}" type="slidenum">
              <a:rPr lang="nl-NL" smtClean="0"/>
              <a:t>30</a:t>
            </a:fld>
            <a:endParaRPr lang="nl-NL" dirty="0"/>
          </a:p>
        </p:txBody>
      </p:sp>
      <p:pic>
        <p:nvPicPr>
          <p:cNvPr id="9" name="Afbeelding 8"/>
          <p:cNvPicPr>
            <a:picLocks noChangeAspect="1"/>
          </p:cNvPicPr>
          <p:nvPr/>
        </p:nvPicPr>
        <p:blipFill rotWithShape="1">
          <a:blip r:embed="rId4" cstate="print">
            <a:extLst>
              <a:ext uri="{28A0092B-C50C-407E-A947-70E740481C1C}">
                <a14:useLocalDpi xmlns:a14="http://schemas.microsoft.com/office/drawing/2010/main" val="0"/>
              </a:ext>
            </a:extLst>
          </a:blip>
          <a:srcRect b="17676"/>
          <a:stretch/>
        </p:blipFill>
        <p:spPr>
          <a:xfrm>
            <a:off x="6244306" y="151574"/>
            <a:ext cx="1013299" cy="1026130"/>
          </a:xfrm>
          <a:prstGeom prst="rect">
            <a:avLst/>
          </a:prstGeom>
        </p:spPr>
      </p:pic>
    </p:spTree>
    <p:extLst>
      <p:ext uri="{BB962C8B-B14F-4D97-AF65-F5344CB8AC3E}">
        <p14:creationId xmlns:p14="http://schemas.microsoft.com/office/powerpoint/2010/main" val="3712212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5728" y="388620"/>
            <a:ext cx="6001370" cy="503202"/>
          </a:xfrm>
        </p:spPr>
        <p:txBody>
          <a:bodyPr>
            <a:normAutofit/>
          </a:bodyPr>
          <a:lstStyle/>
          <a:p>
            <a:r>
              <a:rPr lang="nl-NL" sz="2000" b="1" dirty="0">
                <a:solidFill>
                  <a:srgbClr val="773D6C"/>
                </a:solidFill>
                <a:latin typeface="Malgun Gothic" panose="020B0503020000020004" pitchFamily="34" charset="-127"/>
                <a:ea typeface="Malgun Gothic" panose="020B0503020000020004" pitchFamily="34" charset="-127"/>
              </a:rPr>
              <a:t>Belangrijke informatie voor u</a:t>
            </a:r>
            <a:endParaRPr lang="nl-NL" b="1" dirty="0">
              <a:solidFill>
                <a:srgbClr val="773D6C"/>
              </a:solidFill>
              <a:latin typeface="Malgun Gothic" panose="020B0503020000020004" pitchFamily="34" charset="-127"/>
              <a:ea typeface="Malgun Gothic" panose="020B0503020000020004" pitchFamily="34" charset="-127"/>
            </a:endParaRPr>
          </a:p>
        </p:txBody>
      </p:sp>
      <p:sp>
        <p:nvSpPr>
          <p:cNvPr id="6" name="Rechthoek 5"/>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p:cNvSpPr txBox="1">
            <a:spLocks/>
          </p:cNvSpPr>
          <p:nvPr/>
        </p:nvSpPr>
        <p:spPr>
          <a:xfrm>
            <a:off x="382772" y="1437401"/>
            <a:ext cx="2225200" cy="8373132"/>
          </a:xfrm>
          <a:prstGeom prst="rect">
            <a:avLst/>
          </a:prstGeom>
        </p:spPr>
        <p:txBody>
          <a:bodyPr vert="horz" lIns="91440" tIns="45720" rIns="91440" bIns="45720" rtlCol="0" anchor="t" anchorCtr="0">
            <a:norm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r>
              <a:rPr lang="nl-NL" sz="2600" b="1" dirty="0">
                <a:solidFill>
                  <a:srgbClr val="00838A"/>
                </a:solidFill>
                <a:latin typeface="Malgun Gothic" panose="020B0503020000020004" pitchFamily="34" charset="-127"/>
                <a:ea typeface="Malgun Gothic" panose="020B0503020000020004" pitchFamily="34" charset="-127"/>
              </a:rPr>
              <a:t> </a:t>
            </a:r>
          </a:p>
        </p:txBody>
      </p:sp>
      <p:cxnSp>
        <p:nvCxnSpPr>
          <p:cNvPr id="11" name="Rechte verbindingslijn 10"/>
          <p:cNvCxnSpPr/>
          <p:nvPr/>
        </p:nvCxnSpPr>
        <p:spPr>
          <a:xfrm flipV="1">
            <a:off x="519728" y="10356112"/>
            <a:ext cx="6520220"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ijdelijke aanduiding voor dianummer 13"/>
          <p:cNvSpPr>
            <a:spLocks noGrp="1"/>
          </p:cNvSpPr>
          <p:nvPr>
            <p:ph type="sldNum" sz="quarter" idx="12"/>
          </p:nvPr>
        </p:nvSpPr>
        <p:spPr/>
        <p:txBody>
          <a:bodyPr/>
          <a:lstStyle/>
          <a:p>
            <a:fld id="{0D7082F2-C967-4DDE-B95A-EB6121FE5756}" type="slidenum">
              <a:rPr lang="nl-NL" smtClean="0"/>
              <a:t>31</a:t>
            </a:fld>
            <a:endParaRPr lang="nl-NL"/>
          </a:p>
        </p:txBody>
      </p:sp>
      <p:sp>
        <p:nvSpPr>
          <p:cNvPr id="4" name="Tijdelijke aanduiding voor inhoud 3"/>
          <p:cNvSpPr>
            <a:spLocks noGrp="1"/>
          </p:cNvSpPr>
          <p:nvPr>
            <p:ph idx="1"/>
          </p:nvPr>
        </p:nvSpPr>
        <p:spPr>
          <a:xfrm>
            <a:off x="519728" y="1742686"/>
            <a:ext cx="6520220" cy="8006025"/>
          </a:xfrm>
        </p:spPr>
        <p:txBody>
          <a:bodyPr numCol="2" spcCol="180000">
            <a:normAutofit/>
          </a:bodyPr>
          <a:lstStyle/>
          <a:p>
            <a:pPr marL="0" indent="0">
              <a:lnSpc>
                <a:spcPts val="1500"/>
              </a:lnSpc>
              <a:buNone/>
            </a:pPr>
            <a:r>
              <a:rPr lang="nl-NL" sz="1050" b="1" dirty="0">
                <a:latin typeface="Trebuchet MS" panose="020B0603020202020204" pitchFamily="34" charset="0"/>
              </a:rPr>
              <a:t>Brochure</a:t>
            </a:r>
            <a:br>
              <a:rPr lang="nl-NL" sz="1050" b="1" dirty="0">
                <a:latin typeface="Trebuchet MS" panose="020B0603020202020204" pitchFamily="34" charset="0"/>
              </a:rPr>
            </a:br>
            <a:r>
              <a:rPr lang="nl-NL" sz="1050" dirty="0">
                <a:latin typeface="Trebuchet MS" panose="020B0603020202020204" pitchFamily="34" charset="0"/>
              </a:rPr>
              <a:t>Hoewel de grootst mogelijke zorgvuldigheid bij de samenstelling van deze informatie is betracht, aanvaarden wij geen aansprakelijkheid voor de juistheid van de vermelde gegevens.</a:t>
            </a:r>
          </a:p>
          <a:p>
            <a:pPr marL="0" indent="0">
              <a:lnSpc>
                <a:spcPts val="1500"/>
              </a:lnSpc>
              <a:buNone/>
            </a:pPr>
            <a:r>
              <a:rPr lang="nl-NL" sz="1050" b="1" dirty="0">
                <a:latin typeface="Trebuchet MS" panose="020B0603020202020204" pitchFamily="34" charset="0"/>
              </a:rPr>
              <a:t>Uitnodiging </a:t>
            </a:r>
            <a:br>
              <a:rPr lang="nl-NL" sz="1050" b="1" dirty="0">
                <a:latin typeface="Trebuchet MS" panose="020B0603020202020204" pitchFamily="34" charset="0"/>
              </a:rPr>
            </a:br>
            <a:r>
              <a:rPr lang="nl-NL" sz="1050" dirty="0">
                <a:latin typeface="Trebuchet MS" panose="020B0603020202020204" pitchFamily="34" charset="0"/>
              </a:rPr>
              <a:t>Deze informatie wordt aan meerdere personen/instellingen verstrekt, aan deze gegevens kunnen geen rechten worden ontleend. De aanbieding van dit object dient te worden gezien als een uitnodiging om in onderhandeling te treden.</a:t>
            </a:r>
          </a:p>
          <a:p>
            <a:pPr marL="0" indent="0">
              <a:lnSpc>
                <a:spcPts val="1500"/>
              </a:lnSpc>
              <a:buNone/>
            </a:pPr>
            <a:r>
              <a:rPr lang="nl-NL" sz="1050" b="1" dirty="0">
                <a:latin typeface="Trebuchet MS" panose="020B0603020202020204" pitchFamily="34" charset="0"/>
              </a:rPr>
              <a:t>Bezichtiging</a:t>
            </a:r>
            <a:r>
              <a:rPr lang="nl-NL" sz="1050" dirty="0">
                <a:latin typeface="Trebuchet MS" panose="020B0603020202020204" pitchFamily="34" charset="0"/>
              </a:rPr>
              <a:t> </a:t>
            </a:r>
            <a:br>
              <a:rPr lang="nl-NL" sz="1050" dirty="0">
                <a:latin typeface="Trebuchet MS" panose="020B0603020202020204" pitchFamily="34" charset="0"/>
              </a:rPr>
            </a:br>
            <a:r>
              <a:rPr lang="nl-NL" sz="1050" dirty="0">
                <a:latin typeface="Trebuchet MS" panose="020B0603020202020204" pitchFamily="34" charset="0"/>
              </a:rPr>
              <a:t>Een bezichtiging is geheel vrijblijvend en wordt alleen gepland via ons kantoor of de makelaar. Wij maken hier graag voldoende tijd voor vrij. Wij stellen het zeer op prijs als u uw bevindingen (zowel positief als negatief) binnen een week na bezichtiging aan ons kenbaar maakt. </a:t>
            </a:r>
          </a:p>
          <a:p>
            <a:pPr marL="0" indent="0">
              <a:lnSpc>
                <a:spcPts val="1500"/>
              </a:lnSpc>
              <a:buNone/>
            </a:pPr>
            <a:r>
              <a:rPr lang="nl-NL" sz="1050" b="1" dirty="0" err="1">
                <a:latin typeface="Trebuchet MS" panose="020B0603020202020204" pitchFamily="34" charset="0"/>
              </a:rPr>
              <a:t>Onderzoeksplicht</a:t>
            </a:r>
            <a:r>
              <a:rPr lang="nl-NL" sz="1050" dirty="0">
                <a:latin typeface="Trebuchet MS" panose="020B0603020202020204" pitchFamily="34" charset="0"/>
              </a:rPr>
              <a:t> </a:t>
            </a:r>
            <a:br>
              <a:rPr lang="nl-NL" sz="1050" dirty="0">
                <a:latin typeface="Trebuchet MS" panose="020B0603020202020204" pitchFamily="34" charset="0"/>
              </a:rPr>
            </a:br>
            <a:r>
              <a:rPr lang="nl-NL" sz="1050" dirty="0">
                <a:latin typeface="Trebuchet MS" panose="020B0603020202020204" pitchFamily="34" charset="0"/>
              </a:rPr>
              <a:t>De onroerende zaak moet bij de eigendomsoverdracht de feitelijke eigenschappen bezitten die voor een normaal gebruik nodig zijn. Verkoper staat in voor de afwezigheid van gebreken die dit normale gebruik belemmeren, tenzij deze bij koper kenbaar waren op het moment dat de koopovereenkomst tot stand kwam. Voor de afwezigheid van andere (verborgen) gebreken hoeft verkoper in beginsel niet in te staan. Het risico hiervoor berust bij de koper. Een koper wordt desgewenst in de gelegenheid gesteld om voorafgaande aan de aankoop het nodige (bouwkundige) onderzoek te (laten) verrichten.</a:t>
            </a:r>
          </a:p>
          <a:p>
            <a:pPr marL="0" indent="0">
              <a:lnSpc>
                <a:spcPts val="1500"/>
              </a:lnSpc>
              <a:buNone/>
            </a:pPr>
            <a:endParaRPr lang="nl-NL" sz="1050" b="1" dirty="0">
              <a:latin typeface="Trebuchet MS" panose="020B0603020202020204" pitchFamily="34" charset="0"/>
            </a:endParaRPr>
          </a:p>
          <a:p>
            <a:pPr marL="0" indent="0">
              <a:lnSpc>
                <a:spcPts val="1500"/>
              </a:lnSpc>
              <a:buNone/>
            </a:pPr>
            <a:endParaRPr lang="nl-NL" sz="1050" b="1" dirty="0">
              <a:latin typeface="Trebuchet MS" panose="020B0603020202020204" pitchFamily="34" charset="0"/>
            </a:endParaRPr>
          </a:p>
          <a:p>
            <a:pPr marL="0" indent="0">
              <a:lnSpc>
                <a:spcPts val="1500"/>
              </a:lnSpc>
              <a:buNone/>
            </a:pPr>
            <a:endParaRPr lang="nl-NL" sz="1050" b="1" dirty="0">
              <a:latin typeface="Trebuchet MS" panose="020B0603020202020204" pitchFamily="34" charset="0"/>
            </a:endParaRPr>
          </a:p>
          <a:p>
            <a:pPr marL="0" indent="0">
              <a:lnSpc>
                <a:spcPts val="1500"/>
              </a:lnSpc>
              <a:buNone/>
            </a:pPr>
            <a:r>
              <a:rPr lang="nl-NL" sz="1050" b="1" dirty="0">
                <a:latin typeface="Trebuchet MS" panose="020B0603020202020204" pitchFamily="34" charset="0"/>
              </a:rPr>
              <a:t>Aankoopmakelaar</a:t>
            </a:r>
            <a:r>
              <a:rPr lang="nl-NL" sz="1050" dirty="0">
                <a:latin typeface="Trebuchet MS" panose="020B0603020202020204" pitchFamily="34" charset="0"/>
              </a:rPr>
              <a:t> </a:t>
            </a:r>
            <a:br>
              <a:rPr lang="nl-NL" sz="1050" dirty="0">
                <a:latin typeface="Trebuchet MS" panose="020B0603020202020204" pitchFamily="34" charset="0"/>
              </a:rPr>
            </a:br>
            <a:r>
              <a:rPr lang="nl-NL" sz="1050" dirty="0">
                <a:latin typeface="Trebuchet MS" panose="020B0603020202020204" pitchFamily="34" charset="0"/>
              </a:rPr>
              <a:t>Vaak is het verstandig om u te laten vertegenwoordigen door een collega (NVM-) makelaar die uw belangen in het aankoopproces behartigt. Uiteraard onderhouden we tijdens het koopproces het contact met uw aankoopmakelaar. </a:t>
            </a:r>
          </a:p>
          <a:p>
            <a:pPr marL="0" indent="0">
              <a:lnSpc>
                <a:spcPts val="1500"/>
              </a:lnSpc>
              <a:buNone/>
            </a:pPr>
            <a:r>
              <a:rPr lang="nl-NL" sz="1050" b="1" dirty="0">
                <a:latin typeface="Trebuchet MS" panose="020B0603020202020204" pitchFamily="34" charset="0"/>
              </a:rPr>
              <a:t>Gunning</a:t>
            </a:r>
            <a:r>
              <a:rPr lang="nl-NL" sz="1050" dirty="0">
                <a:latin typeface="Trebuchet MS" panose="020B0603020202020204" pitchFamily="34" charset="0"/>
              </a:rPr>
              <a:t> </a:t>
            </a:r>
            <a:br>
              <a:rPr lang="nl-NL" sz="1050" dirty="0">
                <a:latin typeface="Trebuchet MS" panose="020B0603020202020204" pitchFamily="34" charset="0"/>
              </a:rPr>
            </a:br>
            <a:r>
              <a:rPr lang="nl-NL" sz="1050" dirty="0">
                <a:latin typeface="Trebuchet MS" panose="020B0603020202020204" pitchFamily="34" charset="0"/>
              </a:rPr>
              <a:t>Verkoper behoudt zich het recht voor het object te gunnen aan de gegadigde van zijn keuze. </a:t>
            </a:r>
          </a:p>
          <a:p>
            <a:pPr marL="0" indent="0">
              <a:lnSpc>
                <a:spcPts val="1500"/>
              </a:lnSpc>
              <a:buNone/>
            </a:pPr>
            <a:r>
              <a:rPr lang="nl-NL" sz="1050" b="1" dirty="0">
                <a:latin typeface="Trebuchet MS" panose="020B0603020202020204" pitchFamily="34" charset="0"/>
              </a:rPr>
              <a:t>NVM</a:t>
            </a:r>
            <a:r>
              <a:rPr lang="nl-NL" sz="1050" dirty="0">
                <a:latin typeface="Trebuchet MS" panose="020B0603020202020204" pitchFamily="34" charset="0"/>
              </a:rPr>
              <a:t> </a:t>
            </a:r>
            <a:br>
              <a:rPr lang="nl-NL" sz="1050" dirty="0">
                <a:latin typeface="Trebuchet MS" panose="020B0603020202020204" pitchFamily="34" charset="0"/>
              </a:rPr>
            </a:br>
            <a:r>
              <a:rPr lang="nl-NL" sz="1050" dirty="0">
                <a:latin typeface="Trebuchet MS" panose="020B0603020202020204" pitchFamily="34" charset="0"/>
              </a:rPr>
              <a:t>AMH Makelaars is lid van de Nederlandse Coöperatieve Vereniging van Makelaars en Taxateurs in onroerende goederen NVM U.A. </a:t>
            </a:r>
          </a:p>
          <a:p>
            <a:pPr marL="0" indent="0">
              <a:lnSpc>
                <a:spcPts val="1500"/>
              </a:lnSpc>
              <a:buNone/>
            </a:pPr>
            <a:r>
              <a:rPr lang="nl-NL" sz="1050" b="1" dirty="0">
                <a:latin typeface="Trebuchet MS" panose="020B0603020202020204" pitchFamily="34" charset="0"/>
              </a:rPr>
              <a:t>Onafhankelijkheid</a:t>
            </a:r>
            <a:r>
              <a:rPr lang="nl-NL" sz="1050" dirty="0">
                <a:latin typeface="Trebuchet MS" panose="020B0603020202020204" pitchFamily="34" charset="0"/>
              </a:rPr>
              <a:t> </a:t>
            </a:r>
            <a:br>
              <a:rPr lang="nl-NL" sz="1050" dirty="0">
                <a:latin typeface="Trebuchet MS" panose="020B0603020202020204" pitchFamily="34" charset="0"/>
              </a:rPr>
            </a:br>
            <a:r>
              <a:rPr lang="nl-NL" sz="1050" dirty="0">
                <a:latin typeface="Trebuchet MS" panose="020B0603020202020204" pitchFamily="34" charset="0"/>
              </a:rPr>
              <a:t>AMH Makelaars is niet actief op het gebied van hypotheken en verzekeringen. Bovendien zijn er geen afspraken met financiers of verzekeraars, waardoor het belang van de klant optimaal is gewaarborgd. </a:t>
            </a:r>
          </a:p>
          <a:p>
            <a:pPr marL="0" indent="0">
              <a:lnSpc>
                <a:spcPts val="1500"/>
              </a:lnSpc>
              <a:buNone/>
            </a:pPr>
            <a:r>
              <a:rPr lang="nl-NL" sz="1050" b="1" dirty="0" err="1">
                <a:latin typeface="Trebuchet MS" panose="020B0603020202020204" pitchFamily="34" charset="0"/>
              </a:rPr>
              <a:t>Aelmans</a:t>
            </a:r>
            <a:r>
              <a:rPr lang="nl-NL" sz="1050" b="1" dirty="0">
                <a:latin typeface="Trebuchet MS" panose="020B0603020202020204" pitchFamily="34" charset="0"/>
              </a:rPr>
              <a:t> adviesgroep</a:t>
            </a:r>
            <a:br>
              <a:rPr lang="nl-NL" sz="1050" b="1" dirty="0">
                <a:latin typeface="Trebuchet MS" panose="020B0603020202020204" pitchFamily="34" charset="0"/>
              </a:rPr>
            </a:br>
            <a:r>
              <a:rPr lang="nl-NL" sz="1050" dirty="0">
                <a:latin typeface="Trebuchet MS" panose="020B0603020202020204" pitchFamily="34" charset="0"/>
              </a:rPr>
              <a:t>Sinds 1 februari 2022 maakt AMH Makelaars deel uit van de </a:t>
            </a:r>
            <a:r>
              <a:rPr lang="nl-NL" sz="1050" dirty="0" err="1">
                <a:latin typeface="Trebuchet MS" panose="020B0603020202020204" pitchFamily="34" charset="0"/>
              </a:rPr>
              <a:t>Aelmans</a:t>
            </a:r>
            <a:r>
              <a:rPr lang="nl-NL" sz="1050" dirty="0">
                <a:latin typeface="Trebuchet MS" panose="020B0603020202020204" pitchFamily="34" charset="0"/>
              </a:rPr>
              <a:t> Adviesgroep. </a:t>
            </a:r>
            <a:r>
              <a:rPr lang="nl-NL" sz="1050" dirty="0" err="1">
                <a:latin typeface="Trebuchet MS" panose="020B0603020202020204" pitchFamily="34" charset="0"/>
              </a:rPr>
              <a:t>Aelmans</a:t>
            </a:r>
            <a:r>
              <a:rPr lang="nl-NL" sz="1050" dirty="0">
                <a:latin typeface="Trebuchet MS" panose="020B0603020202020204" pitchFamily="34" charset="0"/>
              </a:rPr>
              <a:t> Adviesgroep is actief sinds 1990 en wordt erkend als een toonaangevende adviesorganisatie met de focus op de fysieke leefomgeving. De groep wordt gevormd door 5 divisies: Vastgoed, Omgeving, Milieu, Agro en Bouw. Deze divisies werken nauw samen om voor de klant een totaaloplossing te realiseren. De </a:t>
            </a:r>
            <a:r>
              <a:rPr lang="nl-NL" sz="1050" dirty="0" err="1">
                <a:latin typeface="Trebuchet MS" panose="020B0603020202020204" pitchFamily="34" charset="0"/>
              </a:rPr>
              <a:t>Aelmans</a:t>
            </a:r>
            <a:r>
              <a:rPr lang="nl-NL" sz="1050" dirty="0">
                <a:latin typeface="Trebuchet MS" panose="020B0603020202020204" pitchFamily="34" charset="0"/>
              </a:rPr>
              <a:t> Adviesgroep telt in totaal circa 160 medewerkers en werkt vanuit 12 vestigingen verspreid over de provincies Limburg, Brabant, Gelderland en Zuid Holland</a:t>
            </a:r>
            <a:r>
              <a:rPr lang="nl-NL" sz="1000" dirty="0">
                <a:latin typeface="Trebuchet MS" panose="020B0603020202020204" pitchFamily="34" charset="0"/>
              </a:rPr>
              <a:t>.</a:t>
            </a:r>
          </a:p>
        </p:txBody>
      </p:sp>
      <p:pic>
        <p:nvPicPr>
          <p:cNvPr id="10" name="Afbeelding 9"/>
          <p:cNvPicPr>
            <a:picLocks noChangeAspect="1"/>
          </p:cNvPicPr>
          <p:nvPr/>
        </p:nvPicPr>
        <p:blipFill rotWithShape="1">
          <a:blip r:embed="rId3" cstate="print">
            <a:extLst>
              <a:ext uri="{28A0092B-C50C-407E-A947-70E740481C1C}">
                <a14:useLocalDpi xmlns:a14="http://schemas.microsoft.com/office/drawing/2010/main" val="0"/>
              </a:ext>
            </a:extLst>
          </a:blip>
          <a:srcRect b="17676"/>
          <a:stretch/>
        </p:blipFill>
        <p:spPr>
          <a:xfrm>
            <a:off x="6244306" y="151574"/>
            <a:ext cx="1013299" cy="1026130"/>
          </a:xfrm>
          <a:prstGeom prst="rect">
            <a:avLst/>
          </a:prstGeom>
        </p:spPr>
      </p:pic>
    </p:spTree>
    <p:extLst>
      <p:ext uri="{BB962C8B-B14F-4D97-AF65-F5344CB8AC3E}">
        <p14:creationId xmlns:p14="http://schemas.microsoft.com/office/powerpoint/2010/main" val="4133481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382772" y="1437401"/>
            <a:ext cx="2225200" cy="8373132"/>
          </a:xfrm>
          <a:prstGeom prst="rect">
            <a:avLst/>
          </a:prstGeom>
        </p:spPr>
        <p:txBody>
          <a:bodyPr vert="horz" lIns="91440" tIns="45720" rIns="91440" bIns="45720" rtlCol="0" anchor="t" anchorCtr="0">
            <a:norm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r>
              <a:rPr lang="nl-NL" sz="2600" b="1" dirty="0">
                <a:solidFill>
                  <a:srgbClr val="00838A"/>
                </a:solidFill>
                <a:latin typeface="Malgun Gothic" panose="020B0503020000020004" pitchFamily="34" charset="-127"/>
                <a:ea typeface="Malgun Gothic" panose="020B0503020000020004" pitchFamily="34" charset="-127"/>
              </a:rPr>
              <a:t> </a:t>
            </a:r>
          </a:p>
        </p:txBody>
      </p:sp>
      <p:cxnSp>
        <p:nvCxnSpPr>
          <p:cNvPr id="11" name="Rechte verbindingslijn 10"/>
          <p:cNvCxnSpPr/>
          <p:nvPr/>
        </p:nvCxnSpPr>
        <p:spPr>
          <a:xfrm flipV="1">
            <a:off x="519728" y="10356112"/>
            <a:ext cx="6520220" cy="0"/>
          </a:xfrm>
          <a:prstGeom prst="line">
            <a:avLst/>
          </a:prstGeom>
          <a:ln w="28575">
            <a:solidFill>
              <a:srgbClr val="70AB37"/>
            </a:solidFill>
            <a:prstDash val="sysDot"/>
          </a:ln>
        </p:spPr>
        <p:style>
          <a:lnRef idx="1">
            <a:schemeClr val="accent1"/>
          </a:lnRef>
          <a:fillRef idx="0">
            <a:schemeClr val="accent1"/>
          </a:fillRef>
          <a:effectRef idx="0">
            <a:schemeClr val="accent1"/>
          </a:effectRef>
          <a:fontRef idx="minor">
            <a:schemeClr val="tx1"/>
          </a:fontRef>
        </p:style>
      </p:cxnSp>
      <p:sp>
        <p:nvSpPr>
          <p:cNvPr id="14" name="Tijdelijke aanduiding voor dianummer 13"/>
          <p:cNvSpPr>
            <a:spLocks noGrp="1"/>
          </p:cNvSpPr>
          <p:nvPr>
            <p:ph type="sldNum" sz="quarter" idx="12"/>
          </p:nvPr>
        </p:nvSpPr>
        <p:spPr/>
        <p:txBody>
          <a:bodyPr/>
          <a:lstStyle/>
          <a:p>
            <a:fld id="{0D7082F2-C967-4DDE-B95A-EB6121FE5756}" type="slidenum">
              <a:rPr lang="nl-NL" smtClean="0"/>
              <a:t>32</a:t>
            </a:fld>
            <a:endParaRPr lang="nl-NL"/>
          </a:p>
        </p:txBody>
      </p:sp>
      <p:sp>
        <p:nvSpPr>
          <p:cNvPr id="9" name="Rechthoek 8"/>
          <p:cNvSpPr/>
          <p:nvPr/>
        </p:nvSpPr>
        <p:spPr>
          <a:xfrm>
            <a:off x="1" y="7878383"/>
            <a:ext cx="7556499" cy="2844985"/>
          </a:xfrm>
          <a:prstGeom prst="rect">
            <a:avLst/>
          </a:prstGeom>
          <a:solidFill>
            <a:srgbClr val="773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p:cNvSpPr>
            <a:spLocks noGrp="1"/>
          </p:cNvSpPr>
          <p:nvPr>
            <p:ph idx="1"/>
          </p:nvPr>
        </p:nvSpPr>
        <p:spPr>
          <a:xfrm>
            <a:off x="177773" y="2225303"/>
            <a:ext cx="4876827" cy="2448814"/>
          </a:xfrm>
        </p:spPr>
        <p:txBody>
          <a:bodyPr>
            <a:noAutofit/>
          </a:bodyPr>
          <a:lstStyle/>
          <a:p>
            <a:pPr marL="0" indent="0">
              <a:buNone/>
            </a:pPr>
            <a:r>
              <a:rPr lang="nl-NL" sz="3600" b="1" dirty="0">
                <a:solidFill>
                  <a:schemeClr val="bg1"/>
                </a:solidFill>
                <a:latin typeface="Malgun Gothic" panose="020B0503020000020004" pitchFamily="34" charset="-127"/>
                <a:ea typeface="Malgun Gothic" panose="020B0503020000020004" pitchFamily="34" charset="-127"/>
              </a:rPr>
              <a:t>Strategisch gelegen in de aantrekkelijke buurt St. Pieter.</a:t>
            </a:r>
            <a:endParaRPr lang="nl-NL" sz="3600" dirty="0">
              <a:solidFill>
                <a:schemeClr val="bg1"/>
              </a:solidFill>
              <a:latin typeface="Malgun Gothic" panose="020B0503020000020004" pitchFamily="34" charset="-127"/>
              <a:ea typeface="Malgun Gothic" panose="020B0503020000020004" pitchFamily="34" charset="-127"/>
            </a:endParaRPr>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13" y="7987794"/>
            <a:ext cx="685844" cy="685844"/>
          </a:xfrm>
          <a:prstGeom prst="rect">
            <a:avLst/>
          </a:prstGeom>
        </p:spPr>
      </p:pic>
      <p:cxnSp>
        <p:nvCxnSpPr>
          <p:cNvPr id="15" name="Rechte verbindingslijn 14"/>
          <p:cNvCxnSpPr/>
          <p:nvPr/>
        </p:nvCxnSpPr>
        <p:spPr>
          <a:xfrm flipV="1">
            <a:off x="472480" y="8792549"/>
            <a:ext cx="6520220" cy="0"/>
          </a:xfrm>
          <a:prstGeom prst="line">
            <a:avLst/>
          </a:prstGeom>
          <a:ln w="28575">
            <a:solidFill>
              <a:srgbClr val="86CFF4"/>
            </a:solidFill>
            <a:prstDash val="sysDot"/>
          </a:ln>
        </p:spPr>
        <p:style>
          <a:lnRef idx="1">
            <a:schemeClr val="accent1"/>
          </a:lnRef>
          <a:fillRef idx="0">
            <a:schemeClr val="accent1"/>
          </a:fillRef>
          <a:effectRef idx="0">
            <a:schemeClr val="accent1"/>
          </a:effectRef>
          <a:fontRef idx="minor">
            <a:schemeClr val="tx1"/>
          </a:fontRef>
        </p:style>
      </p:cxnSp>
      <p:sp>
        <p:nvSpPr>
          <p:cNvPr id="16" name="Tijdelijke aanduiding voor inhoud 2"/>
          <p:cNvSpPr txBox="1">
            <a:spLocks/>
          </p:cNvSpPr>
          <p:nvPr/>
        </p:nvSpPr>
        <p:spPr>
          <a:xfrm>
            <a:off x="843991" y="8141825"/>
            <a:ext cx="3355794" cy="450110"/>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Font typeface="Arial" panose="020B0604020202020204" pitchFamily="34" charset="0"/>
              <a:buNone/>
            </a:pPr>
            <a:r>
              <a:rPr lang="nl-NL" sz="2400" b="1" dirty="0">
                <a:solidFill>
                  <a:schemeClr val="bg1"/>
                </a:solidFill>
                <a:latin typeface="Malgun Gothic" panose="020B0503020000020004" pitchFamily="34" charset="-127"/>
                <a:ea typeface="Malgun Gothic" panose="020B0503020000020004" pitchFamily="34" charset="-127"/>
              </a:rPr>
              <a:t>043 – 354 07 77</a:t>
            </a:r>
            <a:endParaRPr lang="nl-NL" sz="2400" dirty="0">
              <a:solidFill>
                <a:schemeClr val="bg1"/>
              </a:solidFill>
              <a:latin typeface="Malgun Gothic" panose="020B0503020000020004" pitchFamily="34" charset="-127"/>
              <a:ea typeface="Malgun Gothic" panose="020B0503020000020004" pitchFamily="34" charset="-127"/>
            </a:endParaRPr>
          </a:p>
        </p:txBody>
      </p:sp>
      <p:cxnSp>
        <p:nvCxnSpPr>
          <p:cNvPr id="17" name="Rechte verbindingslijn 16"/>
          <p:cNvCxnSpPr/>
          <p:nvPr/>
        </p:nvCxnSpPr>
        <p:spPr>
          <a:xfrm flipV="1">
            <a:off x="472480" y="9625433"/>
            <a:ext cx="6520220" cy="0"/>
          </a:xfrm>
          <a:prstGeom prst="line">
            <a:avLst/>
          </a:prstGeom>
          <a:ln w="28575">
            <a:solidFill>
              <a:srgbClr val="86CFF4"/>
            </a:solidFill>
            <a:prstDash val="sysDot"/>
          </a:ln>
        </p:spPr>
        <p:style>
          <a:lnRef idx="1">
            <a:schemeClr val="accent1"/>
          </a:lnRef>
          <a:fillRef idx="0">
            <a:schemeClr val="accent1"/>
          </a:fillRef>
          <a:effectRef idx="0">
            <a:schemeClr val="accent1"/>
          </a:effectRef>
          <a:fontRef idx="minor">
            <a:schemeClr val="tx1"/>
          </a:fontRef>
        </p:style>
      </p:cxnSp>
      <p:sp>
        <p:nvSpPr>
          <p:cNvPr id="19" name="Tijdelijke aanduiding voor inhoud 2"/>
          <p:cNvSpPr txBox="1">
            <a:spLocks/>
          </p:cNvSpPr>
          <p:nvPr/>
        </p:nvSpPr>
        <p:spPr>
          <a:xfrm>
            <a:off x="382772" y="9003843"/>
            <a:ext cx="2322159" cy="43649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nl-NL" sz="1000" b="1" dirty="0">
                <a:solidFill>
                  <a:schemeClr val="bg1"/>
                </a:solidFill>
                <a:latin typeface="Malgun Gothic" panose="020B0503020000020004" pitchFamily="34" charset="-127"/>
                <a:ea typeface="Malgun Gothic" panose="020B0503020000020004" pitchFamily="34" charset="-127"/>
              </a:rPr>
              <a:t>Luikerweg 23 6212 ET Maastricht</a:t>
            </a:r>
          </a:p>
          <a:p>
            <a:pPr marL="0" indent="0">
              <a:lnSpc>
                <a:spcPct val="100000"/>
              </a:lnSpc>
              <a:spcBef>
                <a:spcPts val="0"/>
              </a:spcBef>
              <a:buFont typeface="Arial" panose="020B0604020202020204" pitchFamily="34" charset="0"/>
              <a:buNone/>
            </a:pPr>
            <a:r>
              <a:rPr lang="nl-NL" sz="1000" b="1" dirty="0">
                <a:solidFill>
                  <a:schemeClr val="bg1"/>
                </a:solidFill>
                <a:latin typeface="Malgun Gothic" panose="020B0503020000020004" pitchFamily="34" charset="-127"/>
                <a:ea typeface="Malgun Gothic" panose="020B0503020000020004" pitchFamily="34" charset="-127"/>
              </a:rPr>
              <a:t>info@amh-makelaars.nl</a:t>
            </a:r>
            <a:endParaRPr lang="nl-NL" sz="1000" dirty="0">
              <a:solidFill>
                <a:schemeClr val="bg1"/>
              </a:solidFill>
              <a:latin typeface="Malgun Gothic" panose="020B0503020000020004" pitchFamily="34" charset="-127"/>
              <a:ea typeface="Malgun Gothic" panose="020B0503020000020004" pitchFamily="34" charset="-127"/>
            </a:endParaRPr>
          </a:p>
        </p:txBody>
      </p:sp>
      <p:sp>
        <p:nvSpPr>
          <p:cNvPr id="21" name="Tijdelijke aanduiding voor inhoud 2"/>
          <p:cNvSpPr txBox="1">
            <a:spLocks/>
          </p:cNvSpPr>
          <p:nvPr/>
        </p:nvSpPr>
        <p:spPr>
          <a:xfrm>
            <a:off x="382772" y="9965459"/>
            <a:ext cx="6826101" cy="615515"/>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Font typeface="Arial" panose="020B0604020202020204" pitchFamily="34" charset="0"/>
              <a:buNone/>
            </a:pPr>
            <a:r>
              <a:rPr lang="nl-NL" sz="1400" dirty="0">
                <a:solidFill>
                  <a:schemeClr val="bg1"/>
                </a:solidFill>
                <a:latin typeface="Malgun Gothic" panose="020B0503020000020004" pitchFamily="34" charset="-127"/>
                <a:ea typeface="Malgun Gothic" panose="020B0503020000020004" pitchFamily="34" charset="-127"/>
              </a:rPr>
              <a:t>Ons actuele aanbod en meer informatie? </a:t>
            </a:r>
            <a:br>
              <a:rPr lang="nl-NL" sz="1400" dirty="0">
                <a:solidFill>
                  <a:schemeClr val="bg1"/>
                </a:solidFill>
                <a:latin typeface="Malgun Gothic" panose="020B0503020000020004" pitchFamily="34" charset="-127"/>
                <a:ea typeface="Malgun Gothic" panose="020B0503020000020004" pitchFamily="34" charset="-127"/>
              </a:rPr>
            </a:br>
            <a:r>
              <a:rPr lang="nl-NL" sz="1400" dirty="0">
                <a:solidFill>
                  <a:schemeClr val="bg1"/>
                </a:solidFill>
                <a:latin typeface="Malgun Gothic" panose="020B0503020000020004" pitchFamily="34" charset="-127"/>
                <a:ea typeface="Malgun Gothic" panose="020B0503020000020004" pitchFamily="34" charset="-127"/>
              </a:rPr>
              <a:t>www.amh-makelaars.nl</a:t>
            </a:r>
          </a:p>
        </p:txBody>
      </p:sp>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81007"/>
            <a:ext cx="7556499" cy="5797376"/>
          </a:xfrm>
          <a:prstGeom prst="rect">
            <a:avLst/>
          </a:prstGeom>
        </p:spPr>
      </p:pic>
      <p:pic>
        <p:nvPicPr>
          <p:cNvPr id="24" name="Afbeelding 23"/>
          <p:cNvPicPr>
            <a:picLocks noChangeAspect="1"/>
          </p:cNvPicPr>
          <p:nvPr/>
        </p:nvPicPr>
        <p:blipFill>
          <a:blip r:embed="rId5"/>
          <a:stretch>
            <a:fillRect/>
          </a:stretch>
        </p:blipFill>
        <p:spPr>
          <a:xfrm>
            <a:off x="6587167" y="9003844"/>
            <a:ext cx="320017" cy="458422"/>
          </a:xfrm>
          <a:prstGeom prst="rect">
            <a:avLst/>
          </a:prstGeom>
        </p:spPr>
      </p:pic>
      <p:pic>
        <p:nvPicPr>
          <p:cNvPr id="25" name="Afbeelding 24"/>
          <p:cNvPicPr>
            <a:picLocks noChangeAspect="1"/>
          </p:cNvPicPr>
          <p:nvPr/>
        </p:nvPicPr>
        <p:blipFill rotWithShape="1">
          <a:blip r:embed="rId6">
            <a:clrChange>
              <a:clrFrom>
                <a:srgbClr val="FFFFFF"/>
              </a:clrFrom>
              <a:clrTo>
                <a:srgbClr val="FFFFFF">
                  <a:alpha val="0"/>
                </a:srgbClr>
              </a:clrTo>
            </a:clrChange>
          </a:blip>
          <a:srcRect l="25628" r="23527"/>
          <a:stretch/>
        </p:blipFill>
        <p:spPr>
          <a:xfrm>
            <a:off x="5991725" y="8955717"/>
            <a:ext cx="397043" cy="551944"/>
          </a:xfrm>
          <a:prstGeom prst="rect">
            <a:avLst/>
          </a:prstGeom>
        </p:spPr>
      </p:pic>
      <p:pic>
        <p:nvPicPr>
          <p:cNvPr id="28" name="Afbeelding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1922" y="9015600"/>
            <a:ext cx="788592" cy="371090"/>
          </a:xfrm>
          <a:prstGeom prst="rect">
            <a:avLst/>
          </a:prstGeom>
        </p:spPr>
      </p:pic>
      <p:sp>
        <p:nvSpPr>
          <p:cNvPr id="29" name="Rechthoek 28"/>
          <p:cNvSpPr/>
          <p:nvPr/>
        </p:nvSpPr>
        <p:spPr>
          <a:xfrm>
            <a:off x="1" y="1558903"/>
            <a:ext cx="7559676" cy="522104"/>
          </a:xfrm>
          <a:prstGeom prst="rect">
            <a:avLst/>
          </a:prstGeom>
          <a:solidFill>
            <a:srgbClr val="86CF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p:cNvPicPr>
            <a:picLocks noChangeAspect="1"/>
          </p:cNvPicPr>
          <p:nvPr/>
        </p:nvPicPr>
        <p:blipFill rotWithShape="1">
          <a:blip r:embed="rId8" cstate="print">
            <a:extLst>
              <a:ext uri="{28A0092B-C50C-407E-A947-70E740481C1C}">
                <a14:useLocalDpi xmlns:a14="http://schemas.microsoft.com/office/drawing/2010/main" val="0"/>
              </a:ext>
            </a:extLst>
          </a:blip>
          <a:srcRect b="17676"/>
          <a:stretch/>
        </p:blipFill>
        <p:spPr>
          <a:xfrm>
            <a:off x="6244306" y="151574"/>
            <a:ext cx="1013299" cy="1026130"/>
          </a:xfrm>
          <a:prstGeom prst="rect">
            <a:avLst/>
          </a:prstGeom>
        </p:spPr>
      </p:pic>
    </p:spTree>
    <p:extLst>
      <p:ext uri="{BB962C8B-B14F-4D97-AF65-F5344CB8AC3E}">
        <p14:creationId xmlns:p14="http://schemas.microsoft.com/office/powerpoint/2010/main" val="46061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5728" y="388620"/>
            <a:ext cx="6001370" cy="503202"/>
          </a:xfrm>
        </p:spPr>
        <p:txBody>
          <a:bodyPr>
            <a:normAutofit/>
          </a:bodyPr>
          <a:lstStyle/>
          <a:p>
            <a:r>
              <a:rPr lang="nl-NL" sz="2000" b="1" dirty="0">
                <a:solidFill>
                  <a:srgbClr val="773D6C"/>
                </a:solidFill>
                <a:latin typeface="Malgun Gothic" panose="020B0503020000020004" pitchFamily="34" charset="-127"/>
                <a:ea typeface="Malgun Gothic" panose="020B0503020000020004" pitchFamily="34" charset="-127"/>
              </a:rPr>
              <a:t>Kenmerken</a:t>
            </a:r>
            <a:endParaRPr lang="nl-NL" b="1" dirty="0">
              <a:solidFill>
                <a:srgbClr val="773D6C"/>
              </a:solidFill>
              <a:latin typeface="Malgun Gothic" panose="020B0503020000020004" pitchFamily="34" charset="-127"/>
              <a:ea typeface="Malgun Gothic" panose="020B0503020000020004" pitchFamily="34" charset="-127"/>
            </a:endParaRPr>
          </a:p>
        </p:txBody>
      </p:sp>
      <p:sp>
        <p:nvSpPr>
          <p:cNvPr id="3" name="Tijdelijke aanduiding voor inhoud 2"/>
          <p:cNvSpPr>
            <a:spLocks noGrp="1"/>
          </p:cNvSpPr>
          <p:nvPr>
            <p:ph idx="1"/>
          </p:nvPr>
        </p:nvSpPr>
        <p:spPr>
          <a:xfrm>
            <a:off x="2488749" y="5056213"/>
            <a:ext cx="5210764" cy="4853516"/>
          </a:xfrm>
        </p:spPr>
        <p:txBody>
          <a:bodyPr>
            <a:noAutofit/>
          </a:bodyPr>
          <a:lstStyle/>
          <a:p>
            <a:pPr>
              <a:lnSpc>
                <a:spcPts val="1500"/>
              </a:lnSpc>
            </a:pPr>
            <a:r>
              <a:rPr lang="nl-NL" sz="1100" dirty="0">
                <a:latin typeface="Trebuchet MS" panose="020B0603020202020204" pitchFamily="34" charset="0"/>
                <a:ea typeface="Malgun Gothic" panose="020B0503020000020004" pitchFamily="34" charset="-127"/>
              </a:rPr>
              <a:t>Bouwjaar	: 1965</a:t>
            </a:r>
          </a:p>
          <a:p>
            <a:pPr>
              <a:lnSpc>
                <a:spcPts val="1500"/>
              </a:lnSpc>
            </a:pPr>
            <a:r>
              <a:rPr lang="nl-NL" sz="1100" dirty="0">
                <a:latin typeface="Trebuchet MS" panose="020B0603020202020204" pitchFamily="34" charset="0"/>
                <a:ea typeface="Malgun Gothic" panose="020B0503020000020004" pitchFamily="34" charset="-127"/>
              </a:rPr>
              <a:t>Bouwaard	: traditionele bouw</a:t>
            </a:r>
          </a:p>
          <a:p>
            <a:pPr>
              <a:lnSpc>
                <a:spcPts val="1500"/>
              </a:lnSpc>
            </a:pPr>
            <a:r>
              <a:rPr lang="nl-NL" sz="1100" dirty="0">
                <a:latin typeface="Trebuchet MS" panose="020B0603020202020204" pitchFamily="34" charset="0"/>
                <a:ea typeface="Malgun Gothic" panose="020B0503020000020004" pitchFamily="34" charset="-127"/>
              </a:rPr>
              <a:t>Perceeloppervlakte	: 284 m²</a:t>
            </a:r>
          </a:p>
          <a:p>
            <a:pPr>
              <a:lnSpc>
                <a:spcPts val="1500"/>
              </a:lnSpc>
            </a:pPr>
            <a:r>
              <a:rPr lang="nl-NL" sz="1100" dirty="0">
                <a:latin typeface="Trebuchet MS" panose="020B0603020202020204" pitchFamily="34" charset="0"/>
                <a:ea typeface="Malgun Gothic" panose="020B0503020000020004" pitchFamily="34" charset="-127"/>
              </a:rPr>
              <a:t>Woonoppervlakte	: 151 m²</a:t>
            </a:r>
          </a:p>
          <a:p>
            <a:pPr>
              <a:lnSpc>
                <a:spcPts val="1500"/>
              </a:lnSpc>
            </a:pPr>
            <a:r>
              <a:rPr lang="nl-NL" sz="1100" dirty="0">
                <a:latin typeface="Trebuchet MS" panose="020B0603020202020204" pitchFamily="34" charset="0"/>
                <a:ea typeface="Malgun Gothic" panose="020B0503020000020004" pitchFamily="34" charset="-127"/>
              </a:rPr>
              <a:t>Inhoud		: 595 m³</a:t>
            </a:r>
          </a:p>
          <a:p>
            <a:pPr>
              <a:lnSpc>
                <a:spcPts val="1500"/>
              </a:lnSpc>
            </a:pPr>
            <a:r>
              <a:rPr lang="nl-NL" sz="1100" dirty="0">
                <a:latin typeface="Trebuchet MS" panose="020B0603020202020204" pitchFamily="34" charset="0"/>
                <a:ea typeface="Malgun Gothic" panose="020B0503020000020004" pitchFamily="34" charset="-127"/>
              </a:rPr>
              <a:t>Vloeren		: betonnen en houten vloeren</a:t>
            </a:r>
          </a:p>
          <a:p>
            <a:pPr>
              <a:lnSpc>
                <a:spcPts val="1500"/>
              </a:lnSpc>
            </a:pPr>
            <a:r>
              <a:rPr lang="nl-NL" sz="1100" dirty="0">
                <a:latin typeface="Trebuchet MS" panose="020B0603020202020204" pitchFamily="34" charset="0"/>
                <a:ea typeface="Malgun Gothic" panose="020B0503020000020004" pitchFamily="34" charset="-127"/>
              </a:rPr>
              <a:t>Kozijnen		: houten kozijnen</a:t>
            </a:r>
          </a:p>
          <a:p>
            <a:pPr>
              <a:lnSpc>
                <a:spcPts val="1500"/>
              </a:lnSpc>
            </a:pPr>
            <a:r>
              <a:rPr lang="nl-NL" sz="1100" dirty="0">
                <a:latin typeface="Trebuchet MS" panose="020B0603020202020204" pitchFamily="34" charset="0"/>
                <a:ea typeface="Malgun Gothic" panose="020B0503020000020004" pitchFamily="34" charset="-127"/>
              </a:rPr>
              <a:t>Verwarming	: middels cv-ketel; Nefit; </a:t>
            </a:r>
            <a:r>
              <a:rPr lang="nl-NL" sz="1100" dirty="0" err="1">
                <a:latin typeface="Trebuchet MS" panose="020B0603020202020204" pitchFamily="34" charset="0"/>
                <a:ea typeface="Malgun Gothic" panose="020B0503020000020004" pitchFamily="34" charset="-127"/>
              </a:rPr>
              <a:t>bj</a:t>
            </a:r>
            <a:r>
              <a:rPr lang="nl-NL" sz="1100" dirty="0">
                <a:latin typeface="Trebuchet MS" panose="020B0603020202020204" pitchFamily="34" charset="0"/>
                <a:ea typeface="Malgun Gothic" panose="020B0503020000020004" pitchFamily="34" charset="-127"/>
              </a:rPr>
              <a:t>. 2015; eigendom</a:t>
            </a:r>
            <a:br>
              <a:rPr lang="nl-NL" sz="1100" dirty="0">
                <a:latin typeface="Trebuchet MS" panose="020B0603020202020204" pitchFamily="34" charset="0"/>
                <a:ea typeface="Malgun Gothic" panose="020B0503020000020004" pitchFamily="34" charset="-127"/>
              </a:rPr>
            </a:br>
            <a:r>
              <a:rPr lang="nl-NL" sz="1100" dirty="0">
                <a:latin typeface="Trebuchet MS" panose="020B0603020202020204" pitchFamily="34" charset="0"/>
                <a:ea typeface="Malgun Gothic" panose="020B0503020000020004" pitchFamily="34" charset="-127"/>
              </a:rPr>
              <a:t>		  vloerverwarming in aanbouw (op cv)  </a:t>
            </a:r>
            <a:br>
              <a:rPr lang="nl-NL" sz="1100" dirty="0">
                <a:latin typeface="Trebuchet MS" panose="020B0603020202020204" pitchFamily="34" charset="0"/>
                <a:ea typeface="Malgun Gothic" panose="020B0503020000020004" pitchFamily="34" charset="-127"/>
              </a:rPr>
            </a:br>
            <a:r>
              <a:rPr lang="nl-NL" sz="1100" dirty="0">
                <a:latin typeface="Trebuchet MS" panose="020B0603020202020204" pitchFamily="34" charset="0"/>
                <a:ea typeface="Malgun Gothic" panose="020B0503020000020004" pitchFamily="34" charset="-127"/>
              </a:rPr>
              <a:t>		  vloerverwarming in badkamer (elektrisch)</a:t>
            </a:r>
          </a:p>
          <a:p>
            <a:pPr>
              <a:lnSpc>
                <a:spcPts val="1500"/>
              </a:lnSpc>
            </a:pPr>
            <a:r>
              <a:rPr lang="nl-NL" sz="1100" dirty="0">
                <a:latin typeface="Trebuchet MS" panose="020B0603020202020204" pitchFamily="34" charset="0"/>
                <a:ea typeface="Malgun Gothic" panose="020B0503020000020004" pitchFamily="34" charset="-127"/>
              </a:rPr>
              <a:t>Warm water	: middels combi-ketel </a:t>
            </a:r>
          </a:p>
          <a:p>
            <a:pPr>
              <a:lnSpc>
                <a:spcPts val="1500"/>
              </a:lnSpc>
            </a:pPr>
            <a:r>
              <a:rPr lang="nl-NL" sz="1100" dirty="0">
                <a:latin typeface="Trebuchet MS" panose="020B0603020202020204" pitchFamily="34" charset="0"/>
                <a:ea typeface="Malgun Gothic" panose="020B0503020000020004" pitchFamily="34" charset="-127"/>
              </a:rPr>
              <a:t>Onderhoud	: goed</a:t>
            </a:r>
          </a:p>
          <a:p>
            <a:pPr>
              <a:lnSpc>
                <a:spcPts val="1500"/>
              </a:lnSpc>
            </a:pPr>
            <a:r>
              <a:rPr lang="nl-NL" sz="1100" dirty="0">
                <a:latin typeface="Trebuchet MS" panose="020B0603020202020204" pitchFamily="34" charset="0"/>
                <a:ea typeface="Malgun Gothic" panose="020B0503020000020004" pitchFamily="34" charset="-127"/>
              </a:rPr>
              <a:t>Isolatie		: HR+ en HR++ glas, (na)dakisolatie, (na)gevelisolatie</a:t>
            </a:r>
          </a:p>
          <a:p>
            <a:pPr>
              <a:lnSpc>
                <a:spcPts val="1500"/>
              </a:lnSpc>
            </a:pPr>
            <a:r>
              <a:rPr lang="nl-NL" sz="1100" dirty="0">
                <a:latin typeface="Trebuchet MS" panose="020B0603020202020204" pitchFamily="34" charset="0"/>
                <a:ea typeface="Malgun Gothic" panose="020B0503020000020004" pitchFamily="34" charset="-127"/>
              </a:rPr>
              <a:t>Tuin		: gelegen op het zuidwesten</a:t>
            </a:r>
          </a:p>
          <a:p>
            <a:pPr>
              <a:lnSpc>
                <a:spcPts val="1500"/>
              </a:lnSpc>
            </a:pPr>
            <a:r>
              <a:rPr lang="nl-NL" sz="1100" dirty="0">
                <a:latin typeface="Trebuchet MS" panose="020B0603020202020204" pitchFamily="34" charset="0"/>
                <a:ea typeface="Malgun Gothic" panose="020B0503020000020004" pitchFamily="34" charset="-127"/>
              </a:rPr>
              <a:t>Energielabel	: B, geldig tot 25-12-2030</a:t>
            </a:r>
            <a:r>
              <a:rPr lang="nl-NL" sz="1100" i="1" dirty="0">
                <a:solidFill>
                  <a:srgbClr val="FF0000"/>
                </a:solidFill>
                <a:latin typeface="Trebuchet MS" panose="020B0603020202020204" pitchFamily="34" charset="0"/>
                <a:ea typeface="Malgun Gothic" panose="020B0503020000020004" pitchFamily="34" charset="-127"/>
              </a:rPr>
              <a:t>	</a:t>
            </a:r>
          </a:p>
          <a:p>
            <a:pPr>
              <a:lnSpc>
                <a:spcPts val="1500"/>
              </a:lnSpc>
            </a:pPr>
            <a:r>
              <a:rPr lang="nl-NL" sz="1100" dirty="0">
                <a:latin typeface="Trebuchet MS" panose="020B0603020202020204" pitchFamily="34" charset="0"/>
                <a:ea typeface="Malgun Gothic" panose="020B0503020000020004" pitchFamily="34" charset="-127"/>
              </a:rPr>
              <a:t>Aanvaarding	: in overleg</a:t>
            </a:r>
          </a:p>
          <a:p>
            <a:endParaRPr lang="nl-NL" dirty="0">
              <a:latin typeface="Malgun Gothic" panose="020B0503020000020004" pitchFamily="34" charset="-127"/>
              <a:ea typeface="Malgun Gothic" panose="020B0503020000020004" pitchFamily="34" charset="-127"/>
            </a:endParaRPr>
          </a:p>
          <a:p>
            <a:endParaRPr lang="nl-NL" dirty="0">
              <a:latin typeface="Malgun Gothic" panose="020B0503020000020004" pitchFamily="34" charset="-127"/>
              <a:ea typeface="Malgun Gothic" panose="020B0503020000020004" pitchFamily="34" charset="-127"/>
            </a:endParaRPr>
          </a:p>
        </p:txBody>
      </p:sp>
      <p:sp>
        <p:nvSpPr>
          <p:cNvPr id="6" name="Rechthoek 5"/>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p:cNvSpPr txBox="1">
            <a:spLocks/>
          </p:cNvSpPr>
          <p:nvPr/>
        </p:nvSpPr>
        <p:spPr>
          <a:xfrm>
            <a:off x="247900" y="1954400"/>
            <a:ext cx="2129576" cy="2963688"/>
          </a:xfrm>
          <a:prstGeom prst="rect">
            <a:avLst/>
          </a:prstGeom>
        </p:spPr>
        <p:txBody>
          <a:bodyPr vert="horz" lIns="91440" tIns="45720" rIns="91440" bIns="45720" rtlCol="0" anchor="t" anchorCtr="0">
            <a:norm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r>
              <a:rPr lang="nl-NL" sz="2000" b="1" dirty="0">
                <a:solidFill>
                  <a:srgbClr val="773D6C"/>
                </a:solidFill>
                <a:latin typeface="Malgun Gothic" panose="020B0503020000020004" pitchFamily="34" charset="-127"/>
                <a:ea typeface="Malgun Gothic" panose="020B0503020000020004" pitchFamily="34" charset="-127"/>
              </a:rPr>
              <a:t>Gelegen in een geliefde en centrale woonwijk.</a:t>
            </a:r>
          </a:p>
        </p:txBody>
      </p:sp>
      <p:cxnSp>
        <p:nvCxnSpPr>
          <p:cNvPr id="9" name="Rechte verbindingslijn 8"/>
          <p:cNvCxnSpPr>
            <a:cxnSpLocks/>
          </p:cNvCxnSpPr>
          <p:nvPr/>
        </p:nvCxnSpPr>
        <p:spPr>
          <a:xfrm>
            <a:off x="2262183" y="1990128"/>
            <a:ext cx="0" cy="75273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519728" y="10356112"/>
            <a:ext cx="6520220"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ijdelijke aanduiding voor dianummer 13"/>
          <p:cNvSpPr>
            <a:spLocks noGrp="1"/>
          </p:cNvSpPr>
          <p:nvPr>
            <p:ph type="sldNum" sz="quarter" idx="12"/>
          </p:nvPr>
        </p:nvSpPr>
        <p:spPr/>
        <p:txBody>
          <a:bodyPr/>
          <a:lstStyle/>
          <a:p>
            <a:fld id="{0D7082F2-C967-4DDE-B95A-EB6121FE5756}" type="slidenum">
              <a:rPr lang="nl-NL" smtClean="0"/>
              <a:t>4</a:t>
            </a:fld>
            <a:endParaRPr lang="nl-NL"/>
          </a:p>
        </p:txBody>
      </p:sp>
      <p:pic>
        <p:nvPicPr>
          <p:cNvPr id="16" name="Afbeelding 1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92767" y="1992806"/>
            <a:ext cx="4330314" cy="2886876"/>
          </a:xfrm>
          <a:prstGeom prst="rect">
            <a:avLst/>
          </a:prstGeom>
        </p:spPr>
      </p:pic>
      <p:pic>
        <p:nvPicPr>
          <p:cNvPr id="12" name="Afbeelding 11"/>
          <p:cNvPicPr>
            <a:picLocks noChangeAspect="1"/>
          </p:cNvPicPr>
          <p:nvPr/>
        </p:nvPicPr>
        <p:blipFill rotWithShape="1">
          <a:blip r:embed="rId4" cstate="print">
            <a:extLst>
              <a:ext uri="{28A0092B-C50C-407E-A947-70E740481C1C}">
                <a14:useLocalDpi xmlns:a14="http://schemas.microsoft.com/office/drawing/2010/main" val="0"/>
              </a:ext>
            </a:extLst>
          </a:blip>
          <a:srcRect b="17676"/>
          <a:stretch/>
        </p:blipFill>
        <p:spPr>
          <a:xfrm>
            <a:off x="6244306" y="151574"/>
            <a:ext cx="1013299" cy="1026130"/>
          </a:xfrm>
          <a:prstGeom prst="rect">
            <a:avLst/>
          </a:prstGeom>
        </p:spPr>
      </p:pic>
    </p:spTree>
    <p:extLst>
      <p:ext uri="{BB962C8B-B14F-4D97-AF65-F5344CB8AC3E}">
        <p14:creationId xmlns:p14="http://schemas.microsoft.com/office/powerpoint/2010/main" val="2299416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5</a:t>
            </a:fld>
            <a:endParaRPr lang="nl-NL"/>
          </a:p>
        </p:txBody>
      </p:sp>
      <p:sp>
        <p:nvSpPr>
          <p:cNvPr id="5" name="Titel 1"/>
          <p:cNvSpPr>
            <a:spLocks noGrp="1"/>
          </p:cNvSpPr>
          <p:nvPr>
            <p:ph type="title"/>
          </p:nvPr>
        </p:nvSpPr>
        <p:spPr>
          <a:xfrm>
            <a:off x="825728" y="388620"/>
            <a:ext cx="6001370" cy="503202"/>
          </a:xfrm>
        </p:spPr>
        <p:txBody>
          <a:bodyPr>
            <a:normAutofit/>
          </a:bodyPr>
          <a:lstStyle/>
          <a:p>
            <a:r>
              <a:rPr lang="nl-NL" sz="2000" b="1" dirty="0">
                <a:solidFill>
                  <a:srgbClr val="773D6C"/>
                </a:solidFill>
                <a:latin typeface="Malgun Gothic" panose="020B0503020000020004" pitchFamily="34" charset="-127"/>
                <a:ea typeface="Malgun Gothic" panose="020B0503020000020004" pitchFamily="34" charset="-127"/>
              </a:rPr>
              <a:t>Indeling</a:t>
            </a:r>
            <a:endParaRPr lang="nl-NL" b="1" dirty="0">
              <a:solidFill>
                <a:srgbClr val="773D6C"/>
              </a:solidFill>
              <a:latin typeface="Malgun Gothic" panose="020B0503020000020004" pitchFamily="34" charset="-127"/>
              <a:ea typeface="Malgun Gothic" panose="020B0503020000020004" pitchFamily="34" charset="-127"/>
            </a:endParaRPr>
          </a:p>
        </p:txBody>
      </p:sp>
      <p:sp>
        <p:nvSpPr>
          <p:cNvPr id="6" name="Rechthoek 5"/>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519728" y="1248277"/>
            <a:ext cx="3356947" cy="7709803"/>
          </a:xfrm>
          <a:prstGeom prst="rect">
            <a:avLst/>
          </a:prstGeom>
          <a:noFill/>
        </p:spPr>
        <p:txBody>
          <a:bodyPr wrap="square" rtlCol="0">
            <a:spAutoFit/>
          </a:bodyPr>
          <a:lstStyle/>
          <a:p>
            <a:r>
              <a:rPr lang="nl-NL" sz="1100" b="1" dirty="0">
                <a:latin typeface="Malgun Gothic" panose="020B0503020000020004" pitchFamily="34" charset="-127"/>
                <a:ea typeface="Malgun Gothic" panose="020B0503020000020004" pitchFamily="34" charset="-127"/>
              </a:rPr>
              <a:t>Begane grond</a:t>
            </a:r>
          </a:p>
          <a:p>
            <a:r>
              <a:rPr lang="nl-NL" sz="1100" dirty="0">
                <a:latin typeface="Trebuchet MS" panose="020B0603020202020204" pitchFamily="34" charset="0"/>
              </a:rPr>
              <a:t>Via de entree betreedt u de hal met toilet, garderobekast, trapopgang naar de eerste verdieping en toegang tot de kelder.</a:t>
            </a:r>
          </a:p>
          <a:p>
            <a:endParaRPr lang="nl-NL" sz="1100" dirty="0">
              <a:latin typeface="Trebuchet MS" panose="020B0603020202020204" pitchFamily="34" charset="0"/>
            </a:endParaRPr>
          </a:p>
          <a:p>
            <a:r>
              <a:rPr lang="nl-NL" sz="1100" dirty="0">
                <a:latin typeface="Trebuchet MS" panose="020B0603020202020204" pitchFamily="34" charset="0"/>
              </a:rPr>
              <a:t>De begane grond biedt een royale leefruimte van maar liefst ca. 62 m². Aan de voorzijde bevindt zich de lichte woonkamer met prettig uitzicht op de voortuin en de straat.</a:t>
            </a:r>
          </a:p>
          <a:p>
            <a:r>
              <a:rPr lang="nl-NL" sz="1100" dirty="0">
                <a:latin typeface="Trebuchet MS" panose="020B0603020202020204" pitchFamily="34" charset="0"/>
              </a:rPr>
              <a:t>Aan de achterzijde is de woning uitgebouwd, wat zorgt voor een riante eetkamer met open keuken voorzien van vloerverwarming en inbouwspots, een ideale plek voor een grote eettafel. De twee puien met openslaande deuren zorgen voor een optimaal tuincontact en een aangename lichtinval.</a:t>
            </a:r>
            <a:br>
              <a:rPr lang="nl-NL" sz="1100" dirty="0">
                <a:latin typeface="Trebuchet MS" panose="020B0603020202020204" pitchFamily="34" charset="0"/>
              </a:rPr>
            </a:br>
            <a:br>
              <a:rPr lang="nl-NL" sz="1100" dirty="0">
                <a:latin typeface="Trebuchet MS" panose="020B0603020202020204" pitchFamily="34" charset="0"/>
              </a:rPr>
            </a:br>
            <a:r>
              <a:rPr lang="nl-NL" sz="1100" dirty="0">
                <a:latin typeface="Trebuchet MS" panose="020B0603020202020204" pitchFamily="34" charset="0"/>
              </a:rPr>
              <a:t>De keuken in L-opstelling is compleet uitgerust met onder andere een inductiekookplaat, afzuigkap, vaatwasser, combi-oven en koelkast, aangevuld met voldoende opbergmogelijkheden in de boven- en onderkasten.</a:t>
            </a:r>
            <a:br>
              <a:rPr lang="nl-NL" sz="1100" dirty="0">
                <a:latin typeface="Trebuchet MS" panose="020B0603020202020204" pitchFamily="34" charset="0"/>
              </a:rPr>
            </a:br>
            <a:br>
              <a:rPr lang="nl-NL" sz="1100" dirty="0">
                <a:latin typeface="Trebuchet MS" panose="020B0603020202020204" pitchFamily="34" charset="0"/>
              </a:rPr>
            </a:br>
            <a:r>
              <a:rPr lang="nl-NL" sz="1100" dirty="0">
                <a:latin typeface="Trebuchet MS" panose="020B0603020202020204" pitchFamily="34" charset="0"/>
              </a:rPr>
              <a:t>Vanuit de aanbouw bereikt u de praktische bijkeuken met witgoedaansluitingen en ruimte voor extra koel- en vriesapparatuur. Aansluitend bevindt zich de garage, ideaal voor het stallen van fietsen en extra opslag. Via de bijkeuken is tevens de tuin bereikbaar, waardoor u gemakkelijk vanuit de oprit toegang heeft tot de achtertuin.</a:t>
            </a:r>
          </a:p>
          <a:p>
            <a:endParaRPr lang="nl-NL" sz="1100" b="1" dirty="0">
              <a:latin typeface="Trebuchet MS" panose="020B0603020202020204" pitchFamily="34" charset="0"/>
              <a:ea typeface="Malgun Gothic" panose="020B0503020000020004" pitchFamily="34" charset="-127"/>
            </a:endParaRPr>
          </a:p>
          <a:p>
            <a:r>
              <a:rPr lang="nl-NL" sz="1100" b="1" dirty="0">
                <a:latin typeface="Malgun Gothic" panose="020B0503020000020004" pitchFamily="34" charset="-127"/>
                <a:ea typeface="Malgun Gothic" panose="020B0503020000020004" pitchFamily="34" charset="-127"/>
              </a:rPr>
              <a:t>Exterieur</a:t>
            </a:r>
          </a:p>
          <a:p>
            <a:r>
              <a:rPr lang="nl-NL" sz="1100" dirty="0">
                <a:latin typeface="Trebuchet MS" panose="020B0603020202020204" pitchFamily="34" charset="0"/>
              </a:rPr>
              <a:t>De achtertuin is fraai aangelegd met een combinatie van bestrating en groen en beschikt over een praktische buitenberging.</a:t>
            </a:r>
          </a:p>
          <a:p>
            <a:r>
              <a:rPr lang="nl-NL" sz="1100" dirty="0">
                <a:latin typeface="Trebuchet MS" panose="020B0603020202020204" pitchFamily="34" charset="0"/>
              </a:rPr>
              <a:t>Aan weerszijden zorgen hagen voor een prettige mate van privacy. </a:t>
            </a:r>
          </a:p>
          <a:p>
            <a:endParaRPr lang="nl-NL" sz="1100" dirty="0">
              <a:latin typeface="Trebuchet MS" panose="020B0603020202020204" pitchFamily="34" charset="0"/>
            </a:endParaRPr>
          </a:p>
          <a:p>
            <a:r>
              <a:rPr lang="nl-NL" sz="1100" dirty="0">
                <a:latin typeface="Trebuchet MS" panose="020B0603020202020204" pitchFamily="34" charset="0"/>
              </a:rPr>
              <a:t>Dankzij de gunstige ligging op het zuidwesten geniet u hier van volop zonuren, terwijl er ook voldoende ruimte is voor schaduw. Direct aan de woning bevindt zich het terras, voorzien van een zonnescherm, een heerlijke plek om te ontspannen, te dineren of gezellig te borrelen.</a:t>
            </a:r>
            <a:endParaRPr lang="nl-NL" sz="1100" dirty="0">
              <a:solidFill>
                <a:srgbClr val="FF0000"/>
              </a:solidFill>
              <a:latin typeface="Trebuchet MS" panose="020B0603020202020204" pitchFamily="34" charset="0"/>
            </a:endParaRPr>
          </a:p>
        </p:txBody>
      </p:sp>
      <p:sp>
        <p:nvSpPr>
          <p:cNvPr id="9" name="Tekstvak 8"/>
          <p:cNvSpPr txBox="1"/>
          <p:nvPr/>
        </p:nvSpPr>
        <p:spPr>
          <a:xfrm>
            <a:off x="3779836" y="1239697"/>
            <a:ext cx="3405344" cy="8602355"/>
          </a:xfrm>
          <a:prstGeom prst="rect">
            <a:avLst/>
          </a:prstGeom>
          <a:noFill/>
        </p:spPr>
        <p:txBody>
          <a:bodyPr wrap="square" rtlCol="0">
            <a:spAutoFit/>
          </a:bodyPr>
          <a:lstStyle/>
          <a:p>
            <a:r>
              <a:rPr lang="nl-NL" sz="1100" b="1" dirty="0">
                <a:latin typeface="Malgun Gothic" panose="020B0503020000020004" pitchFamily="34" charset="-127"/>
                <a:ea typeface="Malgun Gothic" panose="020B0503020000020004" pitchFamily="34" charset="-127"/>
              </a:rPr>
              <a:t>Eerste verdieping</a:t>
            </a:r>
          </a:p>
          <a:p>
            <a:r>
              <a:rPr lang="nl-NL" sz="1100" dirty="0">
                <a:latin typeface="Trebuchet MS" panose="020B0603020202020204" pitchFamily="34" charset="0"/>
              </a:rPr>
              <a:t>De overloop biedt toegang tot vier comfortabele slaapkamers van ca. 13, 11, 7 en 5 m², evenals de badkamer. De volledig betegelde badkamer is praktisch ingericht en voorzien van een tweede toilet, een inloopdouche en een wastafelmeubel. Daarnaast beschikt de badkamer over elektrische vloerverwarming en mechanische ventilatie.</a:t>
            </a:r>
          </a:p>
          <a:p>
            <a:br>
              <a:rPr lang="nl-NL" sz="1100" b="1" dirty="0">
                <a:latin typeface="Malgun Gothic" panose="020B0503020000020004" pitchFamily="34" charset="-127"/>
                <a:ea typeface="Malgun Gothic" panose="020B0503020000020004" pitchFamily="34" charset="-127"/>
              </a:rPr>
            </a:br>
            <a:r>
              <a:rPr lang="nl-NL" sz="1100" b="1" dirty="0">
                <a:latin typeface="Malgun Gothic" panose="020B0503020000020004" pitchFamily="34" charset="-127"/>
                <a:ea typeface="Malgun Gothic" panose="020B0503020000020004" pitchFamily="34" charset="-127"/>
              </a:rPr>
              <a:t>Tweede verdieping</a:t>
            </a:r>
          </a:p>
          <a:p>
            <a:r>
              <a:rPr lang="nl-NL" sz="1100" dirty="0">
                <a:latin typeface="Trebuchet MS" panose="020B0603020202020204" pitchFamily="34" charset="0"/>
              </a:rPr>
              <a:t>Via een vaste trap bereikt u de tweede verdieping. Hier bevindt zich een royale, multifunctionele ruimte van ca. 15 m² met een </a:t>
            </a:r>
            <a:r>
              <a:rPr lang="nl-NL" sz="1100" dirty="0" err="1">
                <a:latin typeface="Trebuchet MS" panose="020B0603020202020204" pitchFamily="34" charset="0"/>
              </a:rPr>
              <a:t>Velux</a:t>
            </a:r>
            <a:r>
              <a:rPr lang="nl-NL" sz="1100" dirty="0">
                <a:latin typeface="Trebuchet MS" panose="020B0603020202020204" pitchFamily="34" charset="0"/>
              </a:rPr>
              <a:t> dakraam, aangevuld met een ruime overloop van ca. 7 m² waar de stookinstallatie is gesitueerd.</a:t>
            </a:r>
          </a:p>
          <a:p>
            <a:endParaRPr lang="nl-NL" sz="1100" dirty="0">
              <a:latin typeface="Trebuchet MS" panose="020B0603020202020204" pitchFamily="34" charset="0"/>
            </a:endParaRPr>
          </a:p>
          <a:p>
            <a:r>
              <a:rPr lang="nl-NL" sz="1100" dirty="0">
                <a:latin typeface="Trebuchet MS" panose="020B0603020202020204" pitchFamily="34" charset="0"/>
              </a:rPr>
              <a:t>Deze verdieping biedt uitstekende mogelijkheden voor het realiseren van een volwaardige vijfde slaapkamer, eventueel gecombineerd met een tweede badkamer. Het leidingwerk hiervoor is reeds voorbereid.</a:t>
            </a:r>
          </a:p>
          <a:p>
            <a:endParaRPr lang="nl-NL" sz="1100" dirty="0">
              <a:latin typeface="Trebuchet MS" panose="020B0603020202020204" pitchFamily="34" charset="0"/>
            </a:endParaRPr>
          </a:p>
          <a:p>
            <a:r>
              <a:rPr lang="nl-NL" sz="1100" dirty="0">
                <a:latin typeface="Trebuchet MS" panose="020B0603020202020204" pitchFamily="34" charset="0"/>
              </a:rPr>
              <a:t>Daarnaast is er onder de schuine kap volop praktische bergruimte aanwezig.</a:t>
            </a:r>
          </a:p>
          <a:p>
            <a:endParaRPr lang="nl-NL" sz="1100" dirty="0">
              <a:latin typeface="Trebuchet MS" panose="020B0603020202020204" pitchFamily="34" charset="0"/>
            </a:endParaRPr>
          </a:p>
          <a:p>
            <a:r>
              <a:rPr lang="nl-NL" sz="1100" b="1" dirty="0">
                <a:latin typeface="Trebuchet MS" panose="020B0603020202020204" pitchFamily="34" charset="0"/>
              </a:rPr>
              <a:t>Kelder</a:t>
            </a:r>
          </a:p>
          <a:p>
            <a:r>
              <a:rPr lang="nl-NL" sz="1100" dirty="0">
                <a:latin typeface="Trebuchet MS" panose="020B0603020202020204" pitchFamily="34" charset="0"/>
                <a:ea typeface="Malgun Gothic" panose="020B0503020000020004" pitchFamily="34" charset="-127"/>
              </a:rPr>
              <a:t>Onder de hal van de woning bevindt zich een praktische kelder. Ideaal voor opslag en bijvoorbeeld keukenvoorraad. </a:t>
            </a:r>
          </a:p>
          <a:p>
            <a:endParaRPr lang="nl-NL" sz="1100" dirty="0">
              <a:latin typeface="Trebuchet MS" panose="020B0603020202020204" pitchFamily="34" charset="0"/>
              <a:ea typeface="Malgun Gothic" panose="020B0503020000020004" pitchFamily="34" charset="-127"/>
            </a:endParaRPr>
          </a:p>
          <a:p>
            <a:r>
              <a:rPr lang="nl-NL" sz="1100" b="1" dirty="0">
                <a:latin typeface="Malgun Gothic" panose="020B0503020000020004" pitchFamily="34" charset="-127"/>
                <a:ea typeface="Malgun Gothic" panose="020B0503020000020004" pitchFamily="34" charset="-127"/>
              </a:rPr>
              <a:t>Aanvullende informatie</a:t>
            </a:r>
          </a:p>
          <a:p>
            <a:pPr marL="171450" indent="-171450">
              <a:buFont typeface="Arial" panose="020B0604020202020204" pitchFamily="34" charset="0"/>
              <a:buChar char="•"/>
            </a:pPr>
            <a:r>
              <a:rPr lang="nl-NL" sz="1100" dirty="0">
                <a:latin typeface="Trebuchet MS" panose="020B0603020202020204" pitchFamily="34" charset="0"/>
              </a:rPr>
              <a:t>uitgerust met elektrische rolluiken;</a:t>
            </a:r>
          </a:p>
          <a:p>
            <a:pPr marL="171450" indent="-171450">
              <a:buFont typeface="Arial" panose="020B0604020202020204" pitchFamily="34" charset="0"/>
              <a:buChar char="•"/>
            </a:pPr>
            <a:r>
              <a:rPr lang="nl-NL" sz="1100" dirty="0">
                <a:latin typeface="Trebuchet MS" panose="020B0603020202020204" pitchFamily="34" charset="0"/>
              </a:rPr>
              <a:t>in </a:t>
            </a:r>
            <a:r>
              <a:rPr lang="nl-NL" sz="1100">
                <a:latin typeface="Trebuchet MS" panose="020B0603020202020204" pitchFamily="34" charset="0"/>
              </a:rPr>
              <a:t>2022 is de </a:t>
            </a:r>
            <a:r>
              <a:rPr lang="nl-NL" sz="1100" dirty="0">
                <a:latin typeface="Trebuchet MS" panose="020B0603020202020204" pitchFamily="34" charset="0"/>
              </a:rPr>
              <a:t>riolering onder de woning vernieuwd;</a:t>
            </a:r>
          </a:p>
          <a:p>
            <a:pPr marL="171450" indent="-171450">
              <a:buFont typeface="Arial" panose="020B0604020202020204" pitchFamily="34" charset="0"/>
              <a:buChar char="•"/>
            </a:pPr>
            <a:r>
              <a:rPr lang="nl-NL" sz="1100" dirty="0" err="1">
                <a:latin typeface="Trebuchet MS" panose="020B0603020202020204" pitchFamily="34" charset="0"/>
              </a:rPr>
              <a:t>platdak</a:t>
            </a:r>
            <a:r>
              <a:rPr lang="nl-NL" sz="1100" dirty="0">
                <a:latin typeface="Trebuchet MS" panose="020B0603020202020204" pitchFamily="34" charset="0"/>
              </a:rPr>
              <a:t> van de garage is in 2023 vernieuwd;</a:t>
            </a:r>
          </a:p>
          <a:p>
            <a:pPr marL="171450" indent="-171450">
              <a:buFont typeface="Arial" panose="020B0604020202020204" pitchFamily="34" charset="0"/>
              <a:buChar char="•"/>
            </a:pPr>
            <a:r>
              <a:rPr lang="nl-NL" sz="1100" dirty="0">
                <a:latin typeface="Trebuchet MS" panose="020B0603020202020204" pitchFamily="34" charset="0"/>
              </a:rPr>
              <a:t>in 2024 is het schilderwerk buiten gedaan;</a:t>
            </a:r>
          </a:p>
          <a:p>
            <a:pPr marL="171450" indent="-171450">
              <a:buFont typeface="Arial" panose="020B0604020202020204" pitchFamily="34" charset="0"/>
              <a:buChar char="•"/>
            </a:pPr>
            <a:r>
              <a:rPr lang="nl-NL" sz="1100" dirty="0">
                <a:latin typeface="Trebuchet MS" panose="020B0603020202020204" pitchFamily="34" charset="0"/>
              </a:rPr>
              <a:t>voldoende parkeergelegenheid op eigen terrein en in de directe nabijheid; </a:t>
            </a:r>
          </a:p>
          <a:p>
            <a:pPr marL="171450" indent="-171450">
              <a:buFont typeface="Arial" panose="020B0604020202020204" pitchFamily="34" charset="0"/>
              <a:buChar char="•"/>
            </a:pPr>
            <a:r>
              <a:rPr lang="nl-NL" sz="1100" dirty="0">
                <a:latin typeface="Trebuchet MS" panose="020B0603020202020204" pitchFamily="34" charset="0"/>
              </a:rPr>
              <a:t>op loopafstand van verschillende winkelcentra;</a:t>
            </a:r>
          </a:p>
          <a:p>
            <a:pPr marL="171450" indent="-171450">
              <a:buFont typeface="Arial" panose="020B0604020202020204" pitchFamily="34" charset="0"/>
              <a:buChar char="•"/>
            </a:pPr>
            <a:r>
              <a:rPr lang="nl-NL" sz="1100" dirty="0">
                <a:latin typeface="Trebuchet MS" panose="020B0603020202020204" pitchFamily="34" charset="0"/>
              </a:rPr>
              <a:t>op 10 minuten fietsafstand van het centrum van Maastricht;</a:t>
            </a:r>
          </a:p>
          <a:p>
            <a:pPr marL="171450" indent="-171450">
              <a:buFont typeface="Arial" panose="020B0604020202020204" pitchFamily="34" charset="0"/>
              <a:buChar char="•"/>
            </a:pPr>
            <a:r>
              <a:rPr lang="nl-NL" sz="1100" b="1" dirty="0" err="1">
                <a:latin typeface="Trebuchet MS" panose="020B0603020202020204" pitchFamily="34" charset="0"/>
                <a:ea typeface="Malgun Gothic" panose="020B0503020000020004" pitchFamily="34" charset="-127"/>
              </a:rPr>
              <a:t>schriftelijkheidsvereiste</a:t>
            </a:r>
            <a:r>
              <a:rPr lang="nl-NL" sz="1100" dirty="0">
                <a:latin typeface="Trebuchet MS" panose="020B0603020202020204" pitchFamily="34" charset="0"/>
                <a:ea typeface="Malgun Gothic" panose="020B0503020000020004" pitchFamily="34" charset="-127"/>
              </a:rPr>
              <a:t>: ter bescherming van de belangen van zowel koper als verkoper, wordt uitdrukkelijk gesteld dat een koopovereenkomst met betrekking tot deze onroerende zaak eerst dan tot stand komt nadat koper en verkoper de koopovereenkomst hebben getekend.</a:t>
            </a:r>
          </a:p>
          <a:p>
            <a:endParaRPr lang="nl-NL" sz="1100" dirty="0">
              <a:latin typeface="Trebuchet MS" panose="020B0603020202020204" pitchFamily="34" charset="0"/>
            </a:endParaRPr>
          </a:p>
          <a:p>
            <a:endParaRPr lang="nl-NL" sz="1400" dirty="0">
              <a:latin typeface="Malgun Gothic" panose="020B0503020000020004" pitchFamily="34" charset="-127"/>
              <a:ea typeface="Malgun Gothic" panose="020B0503020000020004" pitchFamily="34" charset="-127"/>
            </a:endParaRPr>
          </a:p>
        </p:txBody>
      </p:sp>
      <p:pic>
        <p:nvPicPr>
          <p:cNvPr id="10" name="Afbeelding 9"/>
          <p:cNvPicPr>
            <a:picLocks noChangeAspect="1"/>
          </p:cNvPicPr>
          <p:nvPr/>
        </p:nvPicPr>
        <p:blipFill rotWithShape="1">
          <a:blip r:embed="rId2" cstate="print">
            <a:extLst>
              <a:ext uri="{28A0092B-C50C-407E-A947-70E740481C1C}">
                <a14:useLocalDpi xmlns:a14="http://schemas.microsoft.com/office/drawing/2010/main" val="0"/>
              </a:ext>
            </a:extLst>
          </a:blip>
          <a:srcRect b="17676"/>
          <a:stretch/>
        </p:blipFill>
        <p:spPr>
          <a:xfrm>
            <a:off x="6244306" y="151574"/>
            <a:ext cx="1013299" cy="1026130"/>
          </a:xfrm>
          <a:prstGeom prst="rect">
            <a:avLst/>
          </a:prstGeom>
        </p:spPr>
      </p:pic>
      <p:sp>
        <p:nvSpPr>
          <p:cNvPr id="7" name="Tekstvak 6"/>
          <p:cNvSpPr txBox="1"/>
          <p:nvPr/>
        </p:nvSpPr>
        <p:spPr>
          <a:xfrm>
            <a:off x="418830" y="9423261"/>
            <a:ext cx="6722013" cy="1292662"/>
          </a:xfrm>
          <a:prstGeom prst="rect">
            <a:avLst/>
          </a:prstGeom>
          <a:noFill/>
        </p:spPr>
        <p:txBody>
          <a:bodyPr wrap="square" rtlCol="0">
            <a:spAutoFit/>
          </a:bodyPr>
          <a:lstStyle/>
          <a:p>
            <a:pPr algn="ctr"/>
            <a:r>
              <a:rPr lang="nl-NL" sz="2000" b="1" dirty="0">
                <a:solidFill>
                  <a:srgbClr val="773D6C"/>
                </a:solidFill>
                <a:latin typeface="Trebuchet MS" panose="020B0603020202020204" pitchFamily="34" charset="0"/>
                <a:ea typeface="Malgun Gothic" panose="020B0503020000020004" pitchFamily="34" charset="-127"/>
              </a:rPr>
              <a:t>VRAAGPRIJS € 525.000,- k.k.</a:t>
            </a:r>
            <a:br>
              <a:rPr lang="nl-NL" sz="2400" b="1" dirty="0">
                <a:latin typeface="Trebuchet MS" panose="020B0603020202020204" pitchFamily="34" charset="0"/>
                <a:ea typeface="Malgun Gothic" panose="020B0503020000020004" pitchFamily="34" charset="-127"/>
              </a:rPr>
            </a:br>
            <a:br>
              <a:rPr lang="nl-NL" sz="1100" dirty="0">
                <a:latin typeface="Trebuchet MS" panose="020B0603020202020204" pitchFamily="34" charset="0"/>
                <a:ea typeface="Malgun Gothic" panose="020B0503020000020004" pitchFamily="34" charset="-127"/>
              </a:rPr>
            </a:br>
            <a:r>
              <a:rPr lang="nl-NL" sz="1100" dirty="0">
                <a:latin typeface="Trebuchet MS" panose="020B0603020202020204" pitchFamily="34" charset="0"/>
                <a:ea typeface="Malgun Gothic" panose="020B0503020000020004" pitchFamily="34" charset="-127"/>
              </a:rPr>
              <a:t>Aan de in deze brochure vermelde informatie en maatvoering kunnen geen rechten worden ontleend.</a:t>
            </a:r>
          </a:p>
          <a:p>
            <a:pPr algn="ctr"/>
            <a:endParaRPr lang="nl-NL" sz="1100" dirty="0">
              <a:latin typeface="Trebuchet MS" panose="020B0603020202020204" pitchFamily="34" charset="0"/>
              <a:ea typeface="Malgun Gothic" panose="020B0503020000020004" pitchFamily="34" charset="-127"/>
            </a:endParaRPr>
          </a:p>
          <a:p>
            <a:pPr algn="ctr"/>
            <a:r>
              <a:rPr lang="nl-NL" sz="1200" b="1" dirty="0">
                <a:solidFill>
                  <a:srgbClr val="86CFF4"/>
                </a:solidFill>
                <a:latin typeface="Trebuchet MS" panose="020B0603020202020204" pitchFamily="34" charset="0"/>
                <a:ea typeface="Malgun Gothic" panose="020B0503020000020004" pitchFamily="34" charset="-127"/>
              </a:rPr>
              <a:t>Adam </a:t>
            </a:r>
            <a:r>
              <a:rPr lang="nl-NL" sz="1200" b="1" dirty="0" err="1">
                <a:solidFill>
                  <a:srgbClr val="86CFF4"/>
                </a:solidFill>
                <a:latin typeface="Trebuchet MS" panose="020B0603020202020204" pitchFamily="34" charset="0"/>
                <a:ea typeface="Malgun Gothic" panose="020B0503020000020004" pitchFamily="34" charset="-127"/>
              </a:rPr>
              <a:t>Mostard</a:t>
            </a:r>
            <a:r>
              <a:rPr lang="nl-NL" sz="1200" b="1" dirty="0">
                <a:solidFill>
                  <a:srgbClr val="86CFF4"/>
                </a:solidFill>
                <a:latin typeface="Trebuchet MS" panose="020B0603020202020204" pitchFamily="34" charset="0"/>
                <a:ea typeface="Malgun Gothic" panose="020B0503020000020004" pitchFamily="34" charset="-127"/>
              </a:rPr>
              <a:t> Hommes Makelaars</a:t>
            </a:r>
          </a:p>
          <a:p>
            <a:pPr algn="ctr"/>
            <a:endParaRPr lang="nl-NL" sz="1100" dirty="0">
              <a:latin typeface="Trebuchet MS" panose="020B0603020202020204" pitchFamily="34" charset="0"/>
              <a:ea typeface="Malgun Gothic" panose="020B0503020000020004" pitchFamily="34" charset="-127"/>
            </a:endParaRPr>
          </a:p>
        </p:txBody>
      </p:sp>
    </p:spTree>
    <p:extLst>
      <p:ext uri="{BB962C8B-B14F-4D97-AF65-F5344CB8AC3E}">
        <p14:creationId xmlns:p14="http://schemas.microsoft.com/office/powerpoint/2010/main" val="2175932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6</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6267" y="891822"/>
            <a:ext cx="6583680" cy="4389120"/>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7791" y="5521625"/>
            <a:ext cx="6580632" cy="4387088"/>
          </a:xfrm>
          <a:prstGeom prst="rect">
            <a:avLst/>
          </a:prstGeom>
        </p:spPr>
      </p:pic>
      <p:sp>
        <p:nvSpPr>
          <p:cNvPr id="7" name="Titel 1"/>
          <p:cNvSpPr>
            <a:spLocks noGrp="1"/>
          </p:cNvSpPr>
          <p:nvPr>
            <p:ph type="title"/>
          </p:nvPr>
        </p:nvSpPr>
        <p:spPr>
          <a:xfrm>
            <a:off x="825728" y="388620"/>
            <a:ext cx="6001370" cy="503202"/>
          </a:xfrm>
        </p:spPr>
        <p:txBody>
          <a:bodyPr>
            <a:normAutofit/>
          </a:bodyPr>
          <a:lstStyle/>
          <a:p>
            <a:r>
              <a:rPr lang="nl-NL" sz="2000" b="1" dirty="0">
                <a:solidFill>
                  <a:srgbClr val="773D6C"/>
                </a:solidFill>
                <a:latin typeface="Malgun Gothic" panose="020B0503020000020004" pitchFamily="34" charset="-127"/>
                <a:ea typeface="Malgun Gothic" panose="020B0503020000020004" pitchFamily="34" charset="-127"/>
              </a:rPr>
              <a:t>Fotografie</a:t>
            </a:r>
            <a:endParaRPr lang="nl-NL" b="1" dirty="0">
              <a:solidFill>
                <a:srgbClr val="773D6C"/>
              </a:solidFill>
              <a:latin typeface="Malgun Gothic" panose="020B0503020000020004" pitchFamily="34" charset="-127"/>
              <a:ea typeface="Malgun Gothic" panose="020B0503020000020004" pitchFamily="34" charset="-127"/>
            </a:endParaRPr>
          </a:p>
        </p:txBody>
      </p:sp>
      <p:sp>
        <p:nvSpPr>
          <p:cNvPr id="8" name="Rechthoek 7"/>
          <p:cNvSpPr/>
          <p:nvPr/>
        </p:nvSpPr>
        <p:spPr>
          <a:xfrm>
            <a:off x="519728" y="622221"/>
            <a:ext cx="306000" cy="36000"/>
          </a:xfrm>
          <a:prstGeom prst="rect">
            <a:avLst/>
          </a:prstGeom>
          <a:solidFill>
            <a:srgbClr val="86CFF4"/>
          </a:solidFill>
          <a:ln>
            <a:solidFill>
              <a:srgbClr val="86C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8290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7</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0839" y="894870"/>
            <a:ext cx="6574536" cy="4383024"/>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0839" y="5523657"/>
            <a:ext cx="6574536" cy="4383024"/>
          </a:xfrm>
          <a:prstGeom prst="rect">
            <a:avLst/>
          </a:prstGeom>
        </p:spPr>
      </p:pic>
    </p:spTree>
    <p:extLst>
      <p:ext uri="{BB962C8B-B14F-4D97-AF65-F5344CB8AC3E}">
        <p14:creationId xmlns:p14="http://schemas.microsoft.com/office/powerpoint/2010/main" val="22308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8</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0839" y="894870"/>
            <a:ext cx="6574536" cy="4383024"/>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rcRect l="93" r="93"/>
          <a:stretch/>
        </p:blipFill>
        <p:spPr>
          <a:xfrm>
            <a:off x="462363" y="5520609"/>
            <a:ext cx="6571488" cy="4389120"/>
          </a:xfrm>
          <a:prstGeom prst="rect">
            <a:avLst/>
          </a:prstGeom>
        </p:spPr>
      </p:pic>
    </p:spTree>
    <p:extLst>
      <p:ext uri="{BB962C8B-B14F-4D97-AF65-F5344CB8AC3E}">
        <p14:creationId xmlns:p14="http://schemas.microsoft.com/office/powerpoint/2010/main" val="212261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D7082F2-C967-4DDE-B95A-EB6121FE5756}" type="slidenum">
              <a:rPr lang="nl-NL" smtClean="0"/>
              <a:t>9</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rcRect l="69" r="69"/>
          <a:stretch/>
        </p:blipFill>
        <p:spPr>
          <a:xfrm>
            <a:off x="460839" y="891822"/>
            <a:ext cx="6574536" cy="4389120"/>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0839" y="5523657"/>
            <a:ext cx="6574536" cy="4383024"/>
          </a:xfrm>
          <a:prstGeom prst="rect">
            <a:avLst/>
          </a:prstGeom>
        </p:spPr>
      </p:pic>
    </p:spTree>
    <p:extLst>
      <p:ext uri="{BB962C8B-B14F-4D97-AF65-F5344CB8AC3E}">
        <p14:creationId xmlns:p14="http://schemas.microsoft.com/office/powerpoint/2010/main" val="367517014"/>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3102</TotalTime>
  <Words>1730</Words>
  <Application>Microsoft Office PowerPoint</Application>
  <PresentationFormat>Aangepast</PresentationFormat>
  <Paragraphs>142</Paragraphs>
  <Slides>32</Slides>
  <Notes>9</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32</vt:i4>
      </vt:variant>
    </vt:vector>
  </HeadingPairs>
  <TitlesOfParts>
    <vt:vector size="40" baseType="lpstr">
      <vt:lpstr>Malgun Gothic</vt:lpstr>
      <vt:lpstr>Arial</vt:lpstr>
      <vt:lpstr>Calibri</vt:lpstr>
      <vt:lpstr>Calibri Light</vt:lpstr>
      <vt:lpstr>ISOCPEUR</vt:lpstr>
      <vt:lpstr>Times New Roman</vt:lpstr>
      <vt:lpstr>Trebuchet MS</vt:lpstr>
      <vt:lpstr>Kantoorthema</vt:lpstr>
      <vt:lpstr>PowerPoint-presentatie</vt:lpstr>
      <vt:lpstr>Introductie</vt:lpstr>
      <vt:lpstr>Omschrijving</vt:lpstr>
      <vt:lpstr>Kenmerken</vt:lpstr>
      <vt:lpstr>Indeling</vt:lpstr>
      <vt:lpstr>Fotografie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Plattegronden</vt:lpstr>
      <vt:lpstr>PowerPoint-presentatie</vt:lpstr>
      <vt:lpstr>PowerPoint-presentatie</vt:lpstr>
      <vt:lpstr>PowerPoint-presentatie</vt:lpstr>
      <vt:lpstr>PowerPoint-presentatie</vt:lpstr>
      <vt:lpstr>Locatie</vt:lpstr>
      <vt:lpstr>Meetstaat</vt:lpstr>
      <vt:lpstr>Kadastrale kaart</vt:lpstr>
      <vt:lpstr>Belangrijke informatie voor u</vt:lpstr>
      <vt:lpstr>PowerPoint-presentatie</vt:lpstr>
    </vt:vector>
  </TitlesOfParts>
  <Company>Aelmans Advies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Jack Aelmans</dc:creator>
  <cp:lastModifiedBy>Maud Poesen</cp:lastModifiedBy>
  <cp:revision>191</cp:revision>
  <cp:lastPrinted>2021-01-06T09:00:14Z</cp:lastPrinted>
  <dcterms:created xsi:type="dcterms:W3CDTF">2020-12-17T08:16:12Z</dcterms:created>
  <dcterms:modified xsi:type="dcterms:W3CDTF">2026-04-30T08:43:24Z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MO database">
    <vt:lpwstr>Aelmans Adviesgroep</vt:lpwstr>
  </property>
  <property fmtid="{D5CDD505-2E9C-101B-9397-08002B2CF9AE}" pid="3" name="PMO DataId">
    <vt:lpwstr>1277146</vt:lpwstr>
  </property>
</Properties>
</file>